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319" r:id="rId3"/>
    <p:sldId id="350" r:id="rId4"/>
    <p:sldId id="352" r:id="rId5"/>
    <p:sldId id="351" r:id="rId6"/>
    <p:sldId id="354" r:id="rId7"/>
    <p:sldId id="373" r:id="rId8"/>
    <p:sldId id="353" r:id="rId9"/>
    <p:sldId id="356" r:id="rId10"/>
    <p:sldId id="355" r:id="rId11"/>
    <p:sldId id="381" r:id="rId12"/>
    <p:sldId id="374" r:id="rId13"/>
    <p:sldId id="375" r:id="rId14"/>
    <p:sldId id="376" r:id="rId15"/>
    <p:sldId id="377" r:id="rId16"/>
    <p:sldId id="379" r:id="rId17"/>
    <p:sldId id="378" r:id="rId18"/>
    <p:sldId id="380" r:id="rId19"/>
    <p:sldId id="382" r:id="rId20"/>
    <p:sldId id="383" r:id="rId21"/>
    <p:sldId id="384" r:id="rId22"/>
    <p:sldId id="385" r:id="rId23"/>
    <p:sldId id="387" r:id="rId24"/>
    <p:sldId id="390" r:id="rId25"/>
    <p:sldId id="391" r:id="rId26"/>
    <p:sldId id="392" r:id="rId27"/>
    <p:sldId id="386" r:id="rId28"/>
    <p:sldId id="388" r:id="rId29"/>
    <p:sldId id="389" r:id="rId30"/>
    <p:sldId id="393" r:id="rId31"/>
    <p:sldId id="394" r:id="rId32"/>
    <p:sldId id="398" r:id="rId33"/>
    <p:sldId id="395" r:id="rId34"/>
    <p:sldId id="396" r:id="rId35"/>
    <p:sldId id="399" r:id="rId36"/>
    <p:sldId id="400" r:id="rId37"/>
    <p:sldId id="401" r:id="rId38"/>
    <p:sldId id="402" r:id="rId39"/>
    <p:sldId id="403" r:id="rId40"/>
    <p:sldId id="404" r:id="rId41"/>
    <p:sldId id="349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CA59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9812" autoAdjust="0"/>
    <p:restoredTop sz="94660"/>
  </p:normalViewPr>
  <p:slideViewPr>
    <p:cSldViewPr>
      <p:cViewPr>
        <p:scale>
          <a:sx n="63" d="100"/>
          <a:sy n="63" d="100"/>
        </p:scale>
        <p:origin x="-1196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4EB14F-6827-48AA-97DC-580510C43583}" type="datetimeFigureOut">
              <a:rPr lang="en-IN" smtClean="0"/>
              <a:pPr/>
              <a:t>26-12-2018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6464F3-E555-4192-92DF-661536CE0E9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623123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A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464F3-E555-4192-92DF-661536CE0E99}" type="slidenum">
              <a:rPr lang="en-IN" smtClean="0"/>
              <a:pPr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743396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149707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LPU :: INT247 Machine Learning Foundations 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942699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LPU :: INT247 Machine Learning Foundations 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17850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591905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LPU :: INT247 Machine Learning Foundations 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929812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LPU :: INT247 Machine Learning Foundations 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157697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LPU :: INT247 Machine Learning Foundations </a:t>
            </a:r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75353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LPU :: INT247 Machine Learning Foundations </a:t>
            </a: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930230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LPU :: INT247 Machine Learning Foundations </a:t>
            </a:r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457040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LPU :: INT247 Machine Learning Foundations 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25584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LPU :: INT247 Machine Learning Foundations 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416168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390349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oleObject" Target="../embeddings/oleObject1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oleObject" Target="../embeddings/oleObject2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oleObject" Target="../embeddings/oleObject22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oleObject" Target="../embeddings/oleObject23.bin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5" Type="http://schemas.openxmlformats.org/officeDocument/2006/relationships/oleObject" Target="../embeddings/oleObject24.bin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oleObject" Target="../embeddings/oleObject26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5" Type="http://schemas.openxmlformats.org/officeDocument/2006/relationships/oleObject" Target="../embeddings/oleObject30.bin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4" Type="http://schemas.openxmlformats.org/officeDocument/2006/relationships/oleObject" Target="../embeddings/oleObject31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24.png"/><Relationship Id="rId4" Type="http://schemas.openxmlformats.org/officeDocument/2006/relationships/oleObject" Target="../embeddings/oleObject34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4" Type="http://schemas.openxmlformats.org/officeDocument/2006/relationships/oleObject" Target="../embeddings/oleObject36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4" Type="http://schemas.openxmlformats.org/officeDocument/2006/relationships/oleObject" Target="../embeddings/oleObject37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4" Type="http://schemas.openxmlformats.org/officeDocument/2006/relationships/oleObject" Target="../embeddings/oleObject38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1.vml"/><Relationship Id="rId4" Type="http://schemas.openxmlformats.org/officeDocument/2006/relationships/oleObject" Target="../embeddings/oleObject4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2204864"/>
            <a:ext cx="8856984" cy="1470025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INT247</a:t>
            </a:r>
            <a:br>
              <a:rPr lang="en-US" sz="5400" dirty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</a:br>
            <a:r>
              <a:rPr lang="en-US" sz="4000" dirty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Machine Learning Foundations</a:t>
            </a:r>
            <a:endParaRPr lang="en-IN" sz="5400" dirty="0">
              <a:solidFill>
                <a:schemeClr val="tx2">
                  <a:lumMod val="50000"/>
                </a:schemeClr>
              </a:solidFill>
              <a:latin typeface="Broadway" pitchFamily="82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40348292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p:oleObj spid="_x0000_s1170" r:id="rId3" imgW="13937020" imgH="5409524" progId="">
              <p:embed/>
            </p:oleObj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1043608" y="378904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822852" y="3918247"/>
            <a:ext cx="2049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 smtClean="0">
                <a:solidFill>
                  <a:schemeClr val="accent1">
                    <a:lumMod val="75000"/>
                  </a:schemeClr>
                </a:solidFill>
                <a:latin typeface="Arial Rounded MT Bold" pitchFamily="34" charset="0"/>
              </a:rPr>
              <a:t>Lecture #2.0</a:t>
            </a:r>
            <a:endParaRPr lang="en-IN" sz="2400" b="1" dirty="0">
              <a:solidFill>
                <a:schemeClr val="accent1">
                  <a:lumMod val="75000"/>
                </a:schemeClr>
              </a:solidFill>
              <a:latin typeface="Arial Rounded MT Bold" pitchFamily="34" charset="0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043608" y="4379912"/>
            <a:ext cx="7056784" cy="1752600"/>
          </a:xfrm>
        </p:spPr>
        <p:txBody>
          <a:bodyPr/>
          <a:lstStyle/>
          <a:p>
            <a:r>
              <a:rPr lang="en-US" b="1" dirty="0" smtClean="0"/>
              <a:t>Machine Learning Classifiers using</a:t>
            </a:r>
          </a:p>
          <a:p>
            <a:r>
              <a:rPr lang="en-IN" b="1" dirty="0" err="1" smtClean="0"/>
              <a:t>Scikit</a:t>
            </a:r>
            <a:r>
              <a:rPr lang="en-IN" b="1" dirty="0" smtClean="0"/>
              <a:t>-learn</a:t>
            </a:r>
            <a:endParaRPr lang="en-IN" b="1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136126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568952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Training Perceptron using </a:t>
            </a:r>
            <a:r>
              <a:rPr lang="en-US" sz="4800" dirty="0" err="1" smtClean="0">
                <a:solidFill>
                  <a:srgbClr val="C00000"/>
                </a:solidFill>
              </a:rPr>
              <a:t>scikit</a:t>
            </a:r>
            <a:r>
              <a:rPr lang="en-US" sz="4800" dirty="0" smtClean="0">
                <a:solidFill>
                  <a:srgbClr val="C00000"/>
                </a:solidFill>
              </a:rPr>
              <a:t>-learn 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884213108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87048" r:id="rId3" imgW="13937020" imgH="5409524" progId="">
              <p:embed/>
            </p:oleObj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1560" y="1484784"/>
            <a:ext cx="82089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 smtClean="0">
                <a:solidFill>
                  <a:srgbClr val="002060"/>
                </a:solidFill>
              </a:rPr>
              <a:t>Major Steps involved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 b="1" dirty="0" smtClean="0">
                <a:solidFill>
                  <a:schemeClr val="accent6">
                    <a:lumMod val="75000"/>
                  </a:schemeClr>
                </a:solidFill>
              </a:rPr>
              <a:t>Load dataset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 b="1" dirty="0" smtClean="0">
                <a:solidFill>
                  <a:schemeClr val="accent6">
                    <a:lumMod val="75000"/>
                  </a:schemeClr>
                </a:solidFill>
              </a:rPr>
              <a:t>Divide the data in train and test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 b="1" dirty="0" smtClean="0">
                <a:solidFill>
                  <a:schemeClr val="accent6">
                    <a:lumMod val="75000"/>
                  </a:schemeClr>
                </a:solidFill>
              </a:rPr>
              <a:t>Feature Scaling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 b="1" dirty="0" smtClean="0">
                <a:solidFill>
                  <a:schemeClr val="accent6">
                    <a:lumMod val="75000"/>
                  </a:schemeClr>
                </a:solidFill>
              </a:rPr>
              <a:t>Train </a:t>
            </a:r>
            <a:r>
              <a:rPr lang="en-IN" sz="2400" b="1" dirty="0" err="1" smtClean="0">
                <a:solidFill>
                  <a:schemeClr val="accent6">
                    <a:lumMod val="75000"/>
                  </a:schemeClr>
                </a:solidFill>
              </a:rPr>
              <a:t>Perceptron</a:t>
            </a:r>
            <a:r>
              <a:rPr lang="en-IN" sz="2400" b="1" dirty="0" smtClean="0">
                <a:solidFill>
                  <a:schemeClr val="accent6">
                    <a:lumMod val="75000"/>
                  </a:schemeClr>
                </a:solidFill>
              </a:rPr>
              <a:t> model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 b="1" dirty="0" smtClean="0">
                <a:solidFill>
                  <a:schemeClr val="accent6">
                    <a:lumMod val="75000"/>
                  </a:schemeClr>
                </a:solidFill>
              </a:rPr>
              <a:t>Check accuracy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 b="1" dirty="0" smtClean="0">
                <a:solidFill>
                  <a:schemeClr val="accent6">
                    <a:lumMod val="75000"/>
                  </a:schemeClr>
                </a:solidFill>
              </a:rPr>
              <a:t>Plot Decision Boundary</a:t>
            </a:r>
          </a:p>
          <a:p>
            <a:pPr marL="914400" lvl="1" indent="-457200">
              <a:buFont typeface="+mj-lt"/>
              <a:buAutoNum type="arabicPeriod"/>
            </a:pPr>
            <a:endParaRPr lang="en-IN" sz="2400" b="1" dirty="0" smtClean="0">
              <a:solidFill>
                <a:srgbClr val="00206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endParaRPr lang="en-IN" sz="2400" b="1" dirty="0" smtClean="0">
              <a:solidFill>
                <a:srgbClr val="00206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endParaRPr lang="en-US" sz="2400" b="1" dirty="0" smtClean="0">
              <a:solidFill>
                <a:srgbClr val="C00000"/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002124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568952" cy="1143000"/>
          </a:xfrm>
        </p:spPr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Available Datasets in </a:t>
            </a:r>
            <a:r>
              <a:rPr lang="en-US" sz="4800" dirty="0" err="1" smtClean="0">
                <a:solidFill>
                  <a:srgbClr val="C00000"/>
                </a:solidFill>
              </a:rPr>
              <a:t>scikit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888595463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113670" r:id="rId4" imgW="13937020" imgH="5409524" progId="">
              <p:embed/>
            </p:oleObj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1560" y="1474520"/>
            <a:ext cx="820891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IN" sz="4400" b="1" dirty="0" err="1" smtClean="0">
                <a:solidFill>
                  <a:srgbClr val="FF0000"/>
                </a:solidFill>
              </a:rPr>
              <a:t>load_boston</a:t>
            </a:r>
            <a:r>
              <a:rPr lang="en-IN" sz="4400" b="1" dirty="0" smtClean="0">
                <a:solidFill>
                  <a:srgbClr val="FF0000"/>
                </a:solidFill>
              </a:rPr>
              <a:t>()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IN" sz="4400" b="1" dirty="0" err="1" smtClean="0">
                <a:solidFill>
                  <a:srgbClr val="FF0000"/>
                </a:solidFill>
              </a:rPr>
              <a:t>load_iris</a:t>
            </a:r>
            <a:r>
              <a:rPr lang="en-IN" sz="4400" b="1" dirty="0" smtClean="0">
                <a:solidFill>
                  <a:srgbClr val="FF0000"/>
                </a:solidFill>
              </a:rPr>
              <a:t>()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IN" sz="4400" b="1" dirty="0" err="1" smtClean="0">
                <a:solidFill>
                  <a:srgbClr val="FF0000"/>
                </a:solidFill>
              </a:rPr>
              <a:t>load_diabetes</a:t>
            </a:r>
            <a:r>
              <a:rPr lang="en-IN" sz="4400" b="1" dirty="0" smtClean="0">
                <a:solidFill>
                  <a:srgbClr val="FF0000"/>
                </a:solidFill>
              </a:rPr>
              <a:t>()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IN" sz="4400" b="1" dirty="0" err="1" smtClean="0">
                <a:solidFill>
                  <a:srgbClr val="FF0000"/>
                </a:solidFill>
              </a:rPr>
              <a:t>load_digits</a:t>
            </a:r>
            <a:r>
              <a:rPr lang="en-IN" sz="4400" b="1" dirty="0" smtClean="0">
                <a:solidFill>
                  <a:srgbClr val="FF0000"/>
                </a:solidFill>
              </a:rPr>
              <a:t>()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IN" sz="4400" b="1" dirty="0" err="1" smtClean="0">
                <a:solidFill>
                  <a:srgbClr val="FF0000"/>
                </a:solidFill>
              </a:rPr>
              <a:t>load_linnerud</a:t>
            </a:r>
            <a:r>
              <a:rPr lang="en-IN" sz="4400" b="1" dirty="0" smtClean="0">
                <a:solidFill>
                  <a:srgbClr val="FF0000"/>
                </a:solidFill>
              </a:rPr>
              <a:t>()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IN" sz="4400" b="1" dirty="0" err="1" smtClean="0">
                <a:solidFill>
                  <a:srgbClr val="FF0000"/>
                </a:solidFill>
              </a:rPr>
              <a:t>load_wine</a:t>
            </a:r>
            <a:r>
              <a:rPr lang="en-IN" sz="4400" b="1" dirty="0" smtClean="0">
                <a:solidFill>
                  <a:srgbClr val="FF0000"/>
                </a:solidFill>
              </a:rPr>
              <a:t>()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IN" sz="4400" b="1" dirty="0" err="1" smtClean="0">
                <a:solidFill>
                  <a:srgbClr val="FF0000"/>
                </a:solidFill>
              </a:rPr>
              <a:t>load_breast_cancer</a:t>
            </a:r>
            <a:r>
              <a:rPr lang="en-IN" sz="4400" b="1" dirty="0" smtClean="0">
                <a:solidFill>
                  <a:srgbClr val="FF0000"/>
                </a:solidFill>
              </a:rPr>
              <a:t>()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023233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568952" cy="1143000"/>
          </a:xfrm>
        </p:spPr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Load Dataset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440391046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107525" r:id="rId3" imgW="13937020" imgH="5409524" progId="">
              <p:embed/>
            </p:oleObj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1560" y="1474520"/>
            <a:ext cx="820891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 smtClean="0">
                <a:solidFill>
                  <a:srgbClr val="FF0000"/>
                </a:solidFill>
              </a:rPr>
              <a:t>from </a:t>
            </a:r>
            <a:r>
              <a:rPr lang="en-IN" sz="4400" b="1" dirty="0" err="1" smtClean="0">
                <a:solidFill>
                  <a:srgbClr val="FF0000"/>
                </a:solidFill>
              </a:rPr>
              <a:t>sklearn</a:t>
            </a:r>
            <a:r>
              <a:rPr lang="en-IN" sz="4400" b="1" dirty="0" smtClean="0">
                <a:solidFill>
                  <a:srgbClr val="FF0000"/>
                </a:solidFill>
              </a:rPr>
              <a:t> import datasets</a:t>
            </a:r>
          </a:p>
          <a:p>
            <a:r>
              <a:rPr lang="en-IN" sz="4400" b="1" dirty="0" smtClean="0">
                <a:solidFill>
                  <a:srgbClr val="FF0000"/>
                </a:solidFill>
              </a:rPr>
              <a:t>Iris=</a:t>
            </a:r>
            <a:r>
              <a:rPr lang="en-IN" sz="4400" b="1" dirty="0" err="1" smtClean="0">
                <a:solidFill>
                  <a:srgbClr val="FF0000"/>
                </a:solidFill>
              </a:rPr>
              <a:t>datasets.load_iris</a:t>
            </a:r>
            <a:r>
              <a:rPr lang="en-IN" sz="4400" b="1" dirty="0" smtClean="0">
                <a:solidFill>
                  <a:srgbClr val="FF0000"/>
                </a:solidFill>
              </a:rPr>
              <a:t>()</a:t>
            </a:r>
          </a:p>
          <a:p>
            <a:r>
              <a:rPr lang="en-IN" sz="4400" b="1" dirty="0" smtClean="0">
                <a:solidFill>
                  <a:srgbClr val="FF0000"/>
                </a:solidFill>
              </a:rPr>
              <a:t>x=</a:t>
            </a:r>
            <a:r>
              <a:rPr lang="en-IN" sz="4400" b="1" dirty="0" err="1" smtClean="0">
                <a:solidFill>
                  <a:srgbClr val="FF0000"/>
                </a:solidFill>
              </a:rPr>
              <a:t>iris.data</a:t>
            </a:r>
            <a:endParaRPr lang="en-IN" sz="4400" b="1" dirty="0" smtClean="0">
              <a:solidFill>
                <a:srgbClr val="FF0000"/>
              </a:solidFill>
            </a:endParaRPr>
          </a:p>
          <a:p>
            <a:r>
              <a:rPr lang="en-IN" sz="4400" b="1" dirty="0" smtClean="0">
                <a:solidFill>
                  <a:srgbClr val="FF0000"/>
                </a:solidFill>
              </a:rPr>
              <a:t>y=</a:t>
            </a:r>
            <a:r>
              <a:rPr lang="en-IN" sz="4400" b="1" dirty="0" err="1" smtClean="0">
                <a:solidFill>
                  <a:srgbClr val="FF0000"/>
                </a:solidFill>
              </a:rPr>
              <a:t>iris.target</a:t>
            </a:r>
            <a:endParaRPr lang="en-IN" sz="4400" b="1" dirty="0" smtClean="0">
              <a:solidFill>
                <a:srgbClr val="FF0000"/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498722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568952" cy="1143000"/>
          </a:xfrm>
        </p:spPr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Split data in train and test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106984954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108550" r:id="rId3" imgW="13937020" imgH="5409524" progId="">
              <p:embed/>
            </p:oleObj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51520" y="1474520"/>
            <a:ext cx="889248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rgbClr val="FF0000"/>
                </a:solidFill>
              </a:rPr>
              <a:t>from </a:t>
            </a:r>
            <a:r>
              <a:rPr lang="en-IN" sz="2800" b="1" dirty="0" err="1" smtClean="0">
                <a:solidFill>
                  <a:srgbClr val="FF0000"/>
                </a:solidFill>
              </a:rPr>
              <a:t>sklearn.model_selection</a:t>
            </a:r>
            <a:r>
              <a:rPr lang="en-IN" sz="2800" b="1" dirty="0" smtClean="0">
                <a:solidFill>
                  <a:srgbClr val="FF0000"/>
                </a:solidFill>
              </a:rPr>
              <a:t> import </a:t>
            </a:r>
            <a:r>
              <a:rPr lang="en-IN" sz="2800" b="1" dirty="0" err="1" smtClean="0">
                <a:solidFill>
                  <a:srgbClr val="FF0000"/>
                </a:solidFill>
              </a:rPr>
              <a:t>train_test_split</a:t>
            </a:r>
            <a:endParaRPr lang="en-IN" sz="2800" b="1" dirty="0" smtClean="0">
              <a:solidFill>
                <a:srgbClr val="FF0000"/>
              </a:solidFill>
            </a:endParaRPr>
          </a:p>
          <a:p>
            <a:r>
              <a:rPr lang="en-IN" sz="2800" b="1" dirty="0" err="1" smtClean="0">
                <a:solidFill>
                  <a:srgbClr val="FF0000"/>
                </a:solidFill>
              </a:rPr>
              <a:t>x_train</a:t>
            </a:r>
            <a:r>
              <a:rPr lang="en-IN" sz="2800" b="1" dirty="0" smtClean="0">
                <a:solidFill>
                  <a:srgbClr val="FF0000"/>
                </a:solidFill>
              </a:rPr>
              <a:t>, </a:t>
            </a:r>
            <a:r>
              <a:rPr lang="en-IN" sz="2800" b="1" dirty="0" err="1" smtClean="0">
                <a:solidFill>
                  <a:srgbClr val="FF0000"/>
                </a:solidFill>
              </a:rPr>
              <a:t>x_test</a:t>
            </a:r>
            <a:r>
              <a:rPr lang="en-IN" sz="2800" b="1" dirty="0" smtClean="0">
                <a:solidFill>
                  <a:srgbClr val="FF0000"/>
                </a:solidFill>
              </a:rPr>
              <a:t>, </a:t>
            </a:r>
            <a:r>
              <a:rPr lang="en-IN" sz="2800" b="1" dirty="0" err="1" smtClean="0">
                <a:solidFill>
                  <a:srgbClr val="FF0000"/>
                </a:solidFill>
              </a:rPr>
              <a:t>y_train</a:t>
            </a:r>
            <a:r>
              <a:rPr lang="en-IN" sz="2800" b="1" dirty="0" smtClean="0">
                <a:solidFill>
                  <a:srgbClr val="FF0000"/>
                </a:solidFill>
              </a:rPr>
              <a:t>, </a:t>
            </a:r>
            <a:r>
              <a:rPr lang="en-IN" sz="2800" b="1" dirty="0" err="1" smtClean="0">
                <a:solidFill>
                  <a:srgbClr val="FF0000"/>
                </a:solidFill>
              </a:rPr>
              <a:t>y_test</a:t>
            </a:r>
            <a:r>
              <a:rPr lang="en-IN" sz="2800" b="1" dirty="0" smtClean="0">
                <a:solidFill>
                  <a:srgbClr val="FF0000"/>
                </a:solidFill>
              </a:rPr>
              <a:t> = </a:t>
            </a:r>
            <a:r>
              <a:rPr lang="en-IN" sz="2800" b="1" dirty="0" err="1" smtClean="0">
                <a:solidFill>
                  <a:srgbClr val="FF0000"/>
                </a:solidFill>
              </a:rPr>
              <a:t>train_test_split</a:t>
            </a:r>
            <a:r>
              <a:rPr lang="en-IN" sz="2800" b="1" dirty="0" smtClean="0">
                <a:solidFill>
                  <a:srgbClr val="FF0000"/>
                </a:solidFill>
              </a:rPr>
              <a:t>(</a:t>
            </a:r>
            <a:r>
              <a:rPr lang="en-IN" sz="2800" b="1" dirty="0" err="1" smtClean="0">
                <a:solidFill>
                  <a:srgbClr val="FF0000"/>
                </a:solidFill>
              </a:rPr>
              <a:t>x,y,test_size</a:t>
            </a:r>
            <a:r>
              <a:rPr lang="en-IN" sz="2800" b="1" dirty="0" smtClean="0">
                <a:solidFill>
                  <a:srgbClr val="FF0000"/>
                </a:solidFill>
              </a:rPr>
              <a:t>=0.2,random_state=0</a:t>
            </a:r>
            <a:r>
              <a:rPr lang="en-IN" sz="2800" b="1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IN" sz="2800" b="1" dirty="0" smtClean="0">
                <a:solidFill>
                  <a:srgbClr val="FF0000"/>
                </a:solidFill>
              </a:rPr>
              <a:t>print(</a:t>
            </a:r>
            <a:r>
              <a:rPr lang="en-IN" sz="2800" b="1" dirty="0" err="1" smtClean="0">
                <a:solidFill>
                  <a:srgbClr val="FF0000"/>
                </a:solidFill>
              </a:rPr>
              <a:t>np.shape</a:t>
            </a:r>
            <a:r>
              <a:rPr lang="en-IN" sz="2800" b="1" dirty="0" smtClean="0">
                <a:solidFill>
                  <a:srgbClr val="FF0000"/>
                </a:solidFill>
              </a:rPr>
              <a:t>(x))</a:t>
            </a:r>
          </a:p>
          <a:p>
            <a:r>
              <a:rPr lang="en-IN" sz="2800" b="1" dirty="0" smtClean="0">
                <a:solidFill>
                  <a:srgbClr val="FF0000"/>
                </a:solidFill>
              </a:rPr>
              <a:t>print(</a:t>
            </a:r>
            <a:r>
              <a:rPr lang="en-IN" sz="2800" b="1" dirty="0" err="1" smtClean="0">
                <a:solidFill>
                  <a:srgbClr val="FF0000"/>
                </a:solidFill>
              </a:rPr>
              <a:t>np.shape</a:t>
            </a:r>
            <a:r>
              <a:rPr lang="en-IN" sz="2800" b="1" dirty="0" smtClean="0">
                <a:solidFill>
                  <a:srgbClr val="FF0000"/>
                </a:solidFill>
              </a:rPr>
              <a:t>(</a:t>
            </a:r>
            <a:r>
              <a:rPr lang="en-IN" sz="2800" b="1" dirty="0" err="1" smtClean="0">
                <a:solidFill>
                  <a:srgbClr val="FF0000"/>
                </a:solidFill>
              </a:rPr>
              <a:t>x_train</a:t>
            </a:r>
            <a:r>
              <a:rPr lang="en-IN" sz="2800" b="1" dirty="0" smtClean="0">
                <a:solidFill>
                  <a:srgbClr val="FF0000"/>
                </a:solidFill>
              </a:rPr>
              <a:t>))</a:t>
            </a:r>
          </a:p>
          <a:p>
            <a:r>
              <a:rPr lang="en-IN" sz="2800" b="1" dirty="0" smtClean="0">
                <a:solidFill>
                  <a:srgbClr val="FF0000"/>
                </a:solidFill>
              </a:rPr>
              <a:t>print(</a:t>
            </a:r>
            <a:r>
              <a:rPr lang="en-IN" sz="2800" b="1" dirty="0" err="1" smtClean="0">
                <a:solidFill>
                  <a:srgbClr val="FF0000"/>
                </a:solidFill>
              </a:rPr>
              <a:t>np.shape</a:t>
            </a:r>
            <a:r>
              <a:rPr lang="en-IN" sz="2800" b="1" dirty="0" smtClean="0">
                <a:solidFill>
                  <a:srgbClr val="FF0000"/>
                </a:solidFill>
              </a:rPr>
              <a:t>(</a:t>
            </a:r>
            <a:r>
              <a:rPr lang="en-IN" sz="2800" b="1" dirty="0" err="1" smtClean="0">
                <a:solidFill>
                  <a:srgbClr val="FF0000"/>
                </a:solidFill>
              </a:rPr>
              <a:t>x_test</a:t>
            </a:r>
            <a:r>
              <a:rPr lang="en-IN" sz="2800" b="1" dirty="0" smtClean="0">
                <a:solidFill>
                  <a:srgbClr val="FF0000"/>
                </a:solidFill>
              </a:rPr>
              <a:t>))</a:t>
            </a:r>
          </a:p>
          <a:p>
            <a:endParaRPr lang="en-IN" sz="2800" b="1" dirty="0" smtClean="0">
              <a:solidFill>
                <a:srgbClr val="FF0000"/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203574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568952" cy="1143000"/>
          </a:xfrm>
        </p:spPr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Feature Scaling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106984954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109574" r:id="rId3" imgW="13937020" imgH="5409524" progId="">
              <p:embed/>
            </p:oleObj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0" y="1474520"/>
            <a:ext cx="90364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rgbClr val="FF0000"/>
                </a:solidFill>
              </a:rPr>
              <a:t>from </a:t>
            </a:r>
            <a:r>
              <a:rPr lang="en-IN" sz="3200" b="1" dirty="0" err="1" smtClean="0">
                <a:solidFill>
                  <a:srgbClr val="FF0000"/>
                </a:solidFill>
              </a:rPr>
              <a:t>sklearn.preprocessing</a:t>
            </a:r>
            <a:r>
              <a:rPr lang="en-IN" sz="3200" b="1" dirty="0" smtClean="0">
                <a:solidFill>
                  <a:srgbClr val="FF0000"/>
                </a:solidFill>
              </a:rPr>
              <a:t> import </a:t>
            </a:r>
            <a:r>
              <a:rPr lang="en-IN" sz="3200" b="1" dirty="0" err="1" smtClean="0">
                <a:solidFill>
                  <a:srgbClr val="FF0000"/>
                </a:solidFill>
              </a:rPr>
              <a:t>StandardScaler</a:t>
            </a:r>
            <a:endParaRPr lang="en-IN" sz="3200" b="1" dirty="0" smtClean="0">
              <a:solidFill>
                <a:srgbClr val="FF0000"/>
              </a:solidFill>
            </a:endParaRPr>
          </a:p>
          <a:p>
            <a:r>
              <a:rPr lang="en-IN" sz="3200" b="1" dirty="0" err="1" smtClean="0">
                <a:solidFill>
                  <a:srgbClr val="FF0000"/>
                </a:solidFill>
              </a:rPr>
              <a:t>sc</a:t>
            </a:r>
            <a:r>
              <a:rPr lang="en-IN" sz="3200" b="1" dirty="0" smtClean="0">
                <a:solidFill>
                  <a:srgbClr val="FF0000"/>
                </a:solidFill>
              </a:rPr>
              <a:t>=</a:t>
            </a:r>
            <a:r>
              <a:rPr lang="en-IN" sz="3200" b="1" dirty="0" err="1" smtClean="0">
                <a:solidFill>
                  <a:srgbClr val="FF0000"/>
                </a:solidFill>
              </a:rPr>
              <a:t>StandardScaler</a:t>
            </a:r>
            <a:r>
              <a:rPr lang="en-IN" sz="3200" b="1" dirty="0" smtClean="0">
                <a:solidFill>
                  <a:srgbClr val="FF0000"/>
                </a:solidFill>
              </a:rPr>
              <a:t>()</a:t>
            </a:r>
          </a:p>
          <a:p>
            <a:r>
              <a:rPr lang="en-IN" sz="3200" b="1" dirty="0" err="1" smtClean="0">
                <a:solidFill>
                  <a:srgbClr val="FF0000"/>
                </a:solidFill>
              </a:rPr>
              <a:t>sc.fit</a:t>
            </a:r>
            <a:r>
              <a:rPr lang="en-IN" sz="3200" b="1" dirty="0" smtClean="0">
                <a:solidFill>
                  <a:srgbClr val="FF0000"/>
                </a:solidFill>
              </a:rPr>
              <a:t>(</a:t>
            </a:r>
            <a:r>
              <a:rPr lang="en-IN" sz="3200" b="1" dirty="0" err="1" smtClean="0">
                <a:solidFill>
                  <a:srgbClr val="FF0000"/>
                </a:solidFill>
              </a:rPr>
              <a:t>x_train</a:t>
            </a:r>
            <a:r>
              <a:rPr lang="en-IN" sz="3200" b="1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IN" sz="3200" b="1" dirty="0" err="1">
                <a:solidFill>
                  <a:srgbClr val="FF0000"/>
                </a:solidFill>
              </a:rPr>
              <a:t>x</a:t>
            </a:r>
            <a:r>
              <a:rPr lang="en-IN" sz="3200" b="1" dirty="0" err="1" smtClean="0">
                <a:solidFill>
                  <a:srgbClr val="FF0000"/>
                </a:solidFill>
              </a:rPr>
              <a:t>_train_std</a:t>
            </a:r>
            <a:r>
              <a:rPr lang="en-IN" sz="3200" b="1" dirty="0" smtClean="0">
                <a:solidFill>
                  <a:srgbClr val="FF0000"/>
                </a:solidFill>
              </a:rPr>
              <a:t>=</a:t>
            </a:r>
            <a:r>
              <a:rPr lang="en-IN" sz="3200" b="1" dirty="0" err="1" smtClean="0">
                <a:solidFill>
                  <a:srgbClr val="FF0000"/>
                </a:solidFill>
              </a:rPr>
              <a:t>sc.transform</a:t>
            </a:r>
            <a:r>
              <a:rPr lang="en-IN" sz="3200" b="1" dirty="0" smtClean="0">
                <a:solidFill>
                  <a:srgbClr val="FF0000"/>
                </a:solidFill>
              </a:rPr>
              <a:t>(</a:t>
            </a:r>
            <a:r>
              <a:rPr lang="en-IN" sz="3200" b="1" dirty="0" err="1" smtClean="0">
                <a:solidFill>
                  <a:srgbClr val="FF0000"/>
                </a:solidFill>
              </a:rPr>
              <a:t>x_train</a:t>
            </a:r>
            <a:r>
              <a:rPr lang="en-IN" sz="3200" b="1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IN" sz="3200" b="1" dirty="0" err="1" smtClean="0">
                <a:solidFill>
                  <a:srgbClr val="FF0000"/>
                </a:solidFill>
              </a:rPr>
              <a:t>x_test_std</a:t>
            </a:r>
            <a:r>
              <a:rPr lang="en-IN" sz="3200" b="1" dirty="0" smtClean="0">
                <a:solidFill>
                  <a:srgbClr val="FF0000"/>
                </a:solidFill>
              </a:rPr>
              <a:t>=</a:t>
            </a:r>
            <a:r>
              <a:rPr lang="en-IN" sz="3200" b="1" dirty="0" err="1" smtClean="0">
                <a:solidFill>
                  <a:srgbClr val="FF0000"/>
                </a:solidFill>
              </a:rPr>
              <a:t>sc.transform</a:t>
            </a:r>
            <a:r>
              <a:rPr lang="en-IN" sz="3200" b="1" dirty="0" smtClean="0">
                <a:solidFill>
                  <a:srgbClr val="FF0000"/>
                </a:solidFill>
              </a:rPr>
              <a:t>(</a:t>
            </a:r>
            <a:r>
              <a:rPr lang="en-IN" sz="3200" b="1" dirty="0" err="1" smtClean="0">
                <a:solidFill>
                  <a:srgbClr val="FF0000"/>
                </a:solidFill>
              </a:rPr>
              <a:t>x_test</a:t>
            </a:r>
            <a:r>
              <a:rPr lang="en-IN" sz="3200" b="1" dirty="0" smtClean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TextBox 5"/>
              <p:cNvSpPr txBox="1"/>
              <p:nvPr/>
            </p:nvSpPr>
            <p:spPr>
              <a:xfrm>
                <a:off x="323528" y="4365104"/>
                <a:ext cx="8424936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1" dirty="0" smtClean="0">
                    <a:solidFill>
                      <a:srgbClr val="C00000"/>
                    </a:solidFill>
                  </a:rPr>
                  <a:t>Note: </a:t>
                </a:r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IN" sz="2400" b="1" dirty="0" smtClean="0">
                    <a:solidFill>
                      <a:srgbClr val="C00000"/>
                    </a:solidFill>
                  </a:rPr>
                  <a:t>fit() method estimates the sample mean(µ) and standard deviation (</a:t>
                </a:r>
                <a14:m>
                  <m:oMath xmlns:m="http://schemas.openxmlformats.org/officeDocument/2006/math">
                    <m:r>
                      <a:rPr lang="en-IN" sz="2400" b="1" i="1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𝝈</m:t>
                    </m:r>
                    <m:r>
                      <a:rPr lang="en-IN" sz="2400" b="1" i="1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IN" sz="2400" b="1" dirty="0" smtClean="0">
                    <a:solidFill>
                      <a:srgbClr val="C00000"/>
                    </a:solidFill>
                  </a:rPr>
                  <a:t> for each feature dimension from the training data.</a:t>
                </a:r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IN" sz="2400" b="1" dirty="0" smtClean="0">
                    <a:solidFill>
                      <a:srgbClr val="C00000"/>
                    </a:solidFill>
                  </a:rPr>
                  <a:t>transform() method standardized the training data and test data using the estimated parameters.</a:t>
                </a:r>
                <a:endParaRPr lang="en-IN" sz="24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4365104"/>
                <a:ext cx="8424936" cy="2308324"/>
              </a:xfrm>
              <a:prstGeom prst="rect">
                <a:avLst/>
              </a:prstGeom>
              <a:blipFill rotWithShape="1">
                <a:blip r:embed="rId4"/>
                <a:stretch>
                  <a:fillRect l="-1085" t="-2111" b="-50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2203574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568952" cy="1143000"/>
          </a:xfrm>
        </p:spPr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Train Perceptron Model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562640545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110599" r:id="rId3" imgW="13937020" imgH="5409524" progId="">
              <p:embed/>
            </p:oleObj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42910" y="1857364"/>
            <a:ext cx="92525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rgbClr val="FF0000"/>
                </a:solidFill>
              </a:rPr>
              <a:t>from </a:t>
            </a:r>
            <a:r>
              <a:rPr lang="en-IN" sz="2800" b="1" dirty="0" err="1" smtClean="0">
                <a:solidFill>
                  <a:srgbClr val="FF0000"/>
                </a:solidFill>
              </a:rPr>
              <a:t>sklearn.linear_model</a:t>
            </a:r>
            <a:r>
              <a:rPr lang="en-IN" sz="2800" b="1" dirty="0" smtClean="0">
                <a:solidFill>
                  <a:srgbClr val="FF0000"/>
                </a:solidFill>
              </a:rPr>
              <a:t> import Perceptron</a:t>
            </a:r>
          </a:p>
          <a:p>
            <a:r>
              <a:rPr lang="en-IN" sz="2800" b="1" dirty="0" err="1" smtClean="0">
                <a:solidFill>
                  <a:srgbClr val="FF0000"/>
                </a:solidFill>
              </a:rPr>
              <a:t>ppn</a:t>
            </a:r>
            <a:r>
              <a:rPr lang="en-IN" sz="2800" b="1" dirty="0" smtClean="0">
                <a:solidFill>
                  <a:srgbClr val="FF0000"/>
                </a:solidFill>
              </a:rPr>
              <a:t>=Perceptron(eta0=0.1, </a:t>
            </a:r>
            <a:r>
              <a:rPr lang="en-IN" sz="2800" b="1" dirty="0" err="1" smtClean="0">
                <a:solidFill>
                  <a:srgbClr val="FF0000"/>
                </a:solidFill>
              </a:rPr>
              <a:t>random_state</a:t>
            </a:r>
            <a:r>
              <a:rPr lang="en-IN" sz="2800" b="1" dirty="0" smtClean="0">
                <a:solidFill>
                  <a:srgbClr val="FF0000"/>
                </a:solidFill>
              </a:rPr>
              <a:t>=0)</a:t>
            </a:r>
          </a:p>
          <a:p>
            <a:r>
              <a:rPr lang="en-IN" sz="2800" b="1" dirty="0" smtClean="0">
                <a:solidFill>
                  <a:srgbClr val="FF0000"/>
                </a:solidFill>
              </a:rPr>
              <a:t>ppn.fit(</a:t>
            </a:r>
            <a:r>
              <a:rPr lang="en-IN" sz="2800" b="1" dirty="0" err="1" smtClean="0">
                <a:solidFill>
                  <a:srgbClr val="FF0000"/>
                </a:solidFill>
              </a:rPr>
              <a:t>x_train_std</a:t>
            </a:r>
            <a:r>
              <a:rPr lang="en-IN" sz="2800" b="1" dirty="0" smtClean="0">
                <a:solidFill>
                  <a:srgbClr val="FF0000"/>
                </a:solidFill>
              </a:rPr>
              <a:t>, </a:t>
            </a:r>
            <a:r>
              <a:rPr lang="en-IN" sz="2800" b="1" dirty="0" err="1" smtClean="0">
                <a:solidFill>
                  <a:srgbClr val="FF0000"/>
                </a:solidFill>
              </a:rPr>
              <a:t>y_train</a:t>
            </a:r>
            <a:r>
              <a:rPr lang="en-IN" sz="2800" b="1" dirty="0" smtClean="0">
                <a:solidFill>
                  <a:srgbClr val="FF0000"/>
                </a:solidFill>
              </a:rPr>
              <a:t>) 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© LPU :: INT247 Machine Learning Foundations 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179512" y="3861048"/>
            <a:ext cx="87849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rgbClr val="C00000"/>
                </a:solidFill>
              </a:rPr>
              <a:t>Note: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2800" b="1" dirty="0" smtClean="0">
                <a:solidFill>
                  <a:srgbClr val="C00000"/>
                </a:solidFill>
              </a:rPr>
              <a:t>If learning rate is too large, then algorithm will overshoot the global cost minimum.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2800" b="1" dirty="0" smtClean="0">
                <a:solidFill>
                  <a:srgbClr val="C00000"/>
                </a:solidFill>
              </a:rPr>
              <a:t>If learning rate is too small, then algorithm requires more epochs until convergence.</a:t>
            </a:r>
            <a:endParaRPr lang="en-IN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04894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568952" cy="1143000"/>
          </a:xfrm>
        </p:spPr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Prediction on new data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052399901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111621" r:id="rId3" imgW="13937020" imgH="5409524" progId="">
              <p:embed/>
            </p:oleObj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4282" y="1643050"/>
            <a:ext cx="92525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err="1" smtClean="0">
                <a:solidFill>
                  <a:srgbClr val="FF0000"/>
                </a:solidFill>
              </a:rPr>
              <a:t>y_pred</a:t>
            </a:r>
            <a:r>
              <a:rPr lang="en-IN" sz="2800" b="1" dirty="0" smtClean="0">
                <a:solidFill>
                  <a:srgbClr val="FF0000"/>
                </a:solidFill>
              </a:rPr>
              <a:t>=</a:t>
            </a:r>
            <a:r>
              <a:rPr lang="en-IN" sz="2800" b="1" dirty="0" err="1" smtClean="0">
                <a:solidFill>
                  <a:srgbClr val="FF0000"/>
                </a:solidFill>
              </a:rPr>
              <a:t>ppn.predict</a:t>
            </a:r>
            <a:r>
              <a:rPr lang="en-IN" sz="2800" b="1" dirty="0" smtClean="0">
                <a:solidFill>
                  <a:srgbClr val="FF0000"/>
                </a:solidFill>
              </a:rPr>
              <a:t>(</a:t>
            </a:r>
            <a:r>
              <a:rPr lang="en-IN" sz="2800" b="1" dirty="0" err="1" smtClean="0">
                <a:solidFill>
                  <a:srgbClr val="FF0000"/>
                </a:solidFill>
              </a:rPr>
              <a:t>x_test_std</a:t>
            </a:r>
            <a:r>
              <a:rPr lang="en-IN" sz="2800" b="1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IN" sz="2800" b="1" dirty="0" smtClean="0">
                <a:solidFill>
                  <a:srgbClr val="FF0000"/>
                </a:solidFill>
              </a:rPr>
              <a:t>print(‘Misclassified Samples: %d‘ %(</a:t>
            </a:r>
            <a:r>
              <a:rPr lang="en-IN" sz="2800" b="1" dirty="0" err="1" smtClean="0">
                <a:solidFill>
                  <a:srgbClr val="FF0000"/>
                </a:solidFill>
              </a:rPr>
              <a:t>y_test</a:t>
            </a:r>
            <a:r>
              <a:rPr lang="en-IN" sz="2800" b="1" dirty="0" smtClean="0">
                <a:solidFill>
                  <a:srgbClr val="FF0000"/>
                </a:solidFill>
              </a:rPr>
              <a:t> != </a:t>
            </a:r>
            <a:r>
              <a:rPr lang="en-IN" sz="2800" b="1" dirty="0" err="1" smtClean="0">
                <a:solidFill>
                  <a:srgbClr val="FF0000"/>
                </a:solidFill>
              </a:rPr>
              <a:t>y_pred</a:t>
            </a:r>
            <a:r>
              <a:rPr lang="en-IN" sz="2800" b="1" dirty="0" smtClean="0">
                <a:solidFill>
                  <a:srgbClr val="FF0000"/>
                </a:solidFill>
              </a:rPr>
              <a:t>).sum())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© LPU :: INT247 Machine Learning Foundations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076692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568952" cy="1143000"/>
          </a:xfrm>
        </p:spPr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Compute Accuracy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763616683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112646" r:id="rId3" imgW="13937020" imgH="5409524" progId="">
              <p:embed/>
            </p:oleObj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57158" y="2143116"/>
            <a:ext cx="92525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rgbClr val="FF0000"/>
                </a:solidFill>
              </a:rPr>
              <a:t>from </a:t>
            </a:r>
            <a:r>
              <a:rPr lang="en-IN" sz="2800" b="1" dirty="0" err="1" smtClean="0">
                <a:solidFill>
                  <a:srgbClr val="FF0000"/>
                </a:solidFill>
              </a:rPr>
              <a:t>sklearn.metrics</a:t>
            </a:r>
            <a:r>
              <a:rPr lang="en-IN" sz="2800" b="1" dirty="0" smtClean="0">
                <a:solidFill>
                  <a:srgbClr val="FF0000"/>
                </a:solidFill>
              </a:rPr>
              <a:t> import </a:t>
            </a:r>
            <a:r>
              <a:rPr lang="en-IN" sz="2800" b="1" dirty="0" err="1" smtClean="0">
                <a:solidFill>
                  <a:srgbClr val="FF0000"/>
                </a:solidFill>
              </a:rPr>
              <a:t>accuracy_score</a:t>
            </a:r>
            <a:endParaRPr lang="en-IN" sz="2800" b="1" dirty="0" smtClean="0">
              <a:solidFill>
                <a:srgbClr val="FF0000"/>
              </a:solidFill>
            </a:endParaRPr>
          </a:p>
          <a:p>
            <a:r>
              <a:rPr lang="en-IN" sz="2800" b="1" dirty="0" smtClean="0">
                <a:solidFill>
                  <a:srgbClr val="FF0000"/>
                </a:solidFill>
              </a:rPr>
              <a:t>print(‘Accuracy: %f ‘%</a:t>
            </a:r>
            <a:r>
              <a:rPr lang="en-IN" sz="2800" b="1" dirty="0" err="1" smtClean="0">
                <a:solidFill>
                  <a:srgbClr val="FF0000"/>
                </a:solidFill>
              </a:rPr>
              <a:t>accuracy_score</a:t>
            </a:r>
            <a:r>
              <a:rPr lang="en-IN" sz="2800" b="1" dirty="0" smtClean="0">
                <a:solidFill>
                  <a:srgbClr val="FF0000"/>
                </a:solidFill>
              </a:rPr>
              <a:t>(</a:t>
            </a:r>
            <a:r>
              <a:rPr lang="en-IN" sz="2800" b="1" dirty="0" err="1" smtClean="0">
                <a:solidFill>
                  <a:srgbClr val="FF0000"/>
                </a:solidFill>
              </a:rPr>
              <a:t>y_test,y_pred</a:t>
            </a:r>
            <a:r>
              <a:rPr lang="en-IN" sz="2800" b="1" dirty="0" smtClean="0">
                <a:solidFill>
                  <a:srgbClr val="FF0000"/>
                </a:solidFill>
              </a:rPr>
              <a:t>))</a:t>
            </a:r>
          </a:p>
          <a:p>
            <a:r>
              <a:rPr lang="en-IN" sz="2800" b="1" dirty="0" smtClean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© LPU :: INT247 Machine Learning Foundations 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179512" y="3861048"/>
            <a:ext cx="8784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15271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12968" cy="11430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rgbClr val="C00000"/>
                </a:solidFill>
              </a:rPr>
              <a:t>Logistic Regression and Conditional Probabilities</a:t>
            </a:r>
            <a:endParaRPr lang="en-IN" sz="32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47889108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114698" r:id="rId3" imgW="13937020" imgH="5409524" progId="">
              <p:embed/>
            </p:oleObj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0" y="1340768"/>
            <a:ext cx="443484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IN" sz="2800" b="1" dirty="0" smtClean="0">
                <a:solidFill>
                  <a:srgbClr val="FF0000"/>
                </a:solidFill>
              </a:rPr>
              <a:t>Measures the relationship between a </a:t>
            </a:r>
            <a:r>
              <a:rPr lang="en-IN" sz="2800" b="1" dirty="0" smtClean="0"/>
              <a:t>target</a:t>
            </a:r>
            <a:r>
              <a:rPr lang="en-IN" sz="2800" b="1" dirty="0" smtClean="0">
                <a:solidFill>
                  <a:srgbClr val="FF0000"/>
                </a:solidFill>
              </a:rPr>
              <a:t> and one or more </a:t>
            </a:r>
            <a:r>
              <a:rPr lang="en-IN" sz="2800" b="1" dirty="0" smtClean="0"/>
              <a:t>independent variables </a:t>
            </a:r>
            <a:r>
              <a:rPr lang="en-IN" sz="2800" b="1" dirty="0" smtClean="0">
                <a:solidFill>
                  <a:srgbClr val="FF0000"/>
                </a:solidFill>
              </a:rPr>
              <a:t>by plotting the dependent variable’s </a:t>
            </a:r>
            <a:r>
              <a:rPr lang="en-IN" sz="2800" b="1" dirty="0" smtClean="0"/>
              <a:t>probability score</a:t>
            </a:r>
            <a:r>
              <a:rPr lang="en-IN" sz="2800" b="1" dirty="0" smtClean="0">
                <a:solidFill>
                  <a:srgbClr val="FF0000"/>
                </a:solidFill>
              </a:rPr>
              <a:t>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IN" sz="2800" b="1" dirty="0" smtClean="0">
                <a:solidFill>
                  <a:srgbClr val="FF0000"/>
                </a:solidFill>
              </a:rPr>
              <a:t>For example: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IN" sz="2800" b="1" dirty="0" smtClean="0">
                <a:solidFill>
                  <a:srgbClr val="FF0000"/>
                </a:solidFill>
              </a:rPr>
              <a:t>To predict whether an email is spam or not.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IN" sz="2800" b="1" dirty="0" smtClean="0">
                <a:solidFill>
                  <a:srgbClr val="FF0000"/>
                </a:solidFill>
              </a:rPr>
              <a:t>Whether the </a:t>
            </a:r>
            <a:r>
              <a:rPr lang="en-IN" sz="2800" b="1" dirty="0" err="1" smtClean="0">
                <a:solidFill>
                  <a:srgbClr val="FF0000"/>
                </a:solidFill>
              </a:rPr>
              <a:t>tumor</a:t>
            </a:r>
            <a:r>
              <a:rPr lang="en-IN" sz="2800" b="1" dirty="0" smtClean="0">
                <a:solidFill>
                  <a:srgbClr val="FF0000"/>
                </a:solidFill>
              </a:rPr>
              <a:t> is malignant or not. </a:t>
            </a:r>
            <a:endParaRPr lang="en-IN" sz="2800" b="1" dirty="0">
              <a:solidFill>
                <a:srgbClr val="FF0000"/>
              </a:solidFill>
            </a:endParaRPr>
          </a:p>
          <a:p>
            <a:pPr lvl="1"/>
            <a:endParaRPr lang="en-IN" sz="2800" b="1" dirty="0" smtClean="0">
              <a:solidFill>
                <a:srgbClr val="FF0000"/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© LPU :: INT247 Machine Learning Foundations </a:t>
            </a:r>
            <a:endParaRPr lang="en-IN" dirty="0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474520"/>
            <a:ext cx="4584751" cy="483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130678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12968" cy="11430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rgbClr val="C00000"/>
                </a:solidFill>
              </a:rPr>
              <a:t>Odds Ratio</a:t>
            </a:r>
            <a:endParaRPr lang="en-IN" sz="32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30135083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115720" r:id="rId3" imgW="13937020" imgH="5409524" progId="">
              <p:embed/>
            </p:oleObj>
          </a:graphicData>
        </a:graphic>
      </p:graphicFrame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TextBox 2"/>
              <p:cNvSpPr txBox="1"/>
              <p:nvPr/>
            </p:nvSpPr>
            <p:spPr>
              <a:xfrm>
                <a:off x="0" y="1362005"/>
                <a:ext cx="9252520" cy="5019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ctr"/>
                <a:r>
                  <a:rPr lang="en-IN" sz="2400" b="1" dirty="0" smtClean="0">
                    <a:solidFill>
                      <a:srgbClr val="FF0000"/>
                    </a:solidFill>
                  </a:rPr>
                  <a:t>Odds_Ratio=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IN" sz="24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𝑷</m:t>
                        </m:r>
                      </m:num>
                      <m:den>
                        <m:r>
                          <a:rPr lang="en-IN" sz="24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IN" sz="24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IN" sz="24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𝑷</m:t>
                        </m:r>
                      </m:den>
                    </m:f>
                  </m:oMath>
                </a14:m>
                <a:endParaRPr lang="en-IN" sz="2400" b="1" dirty="0" smtClean="0">
                  <a:solidFill>
                    <a:srgbClr val="FF0000"/>
                  </a:solidFill>
                </a:endParaRPr>
              </a:p>
              <a:p>
                <a:pPr lvl="1"/>
                <a:r>
                  <a:rPr lang="en-IN" sz="2400" b="1" dirty="0" smtClean="0">
                    <a:solidFill>
                      <a:srgbClr val="FF0000"/>
                    </a:solidFill>
                  </a:rPr>
                  <a:t>Where P stands for the Probability of positive event.</a:t>
                </a:r>
              </a:p>
              <a:p>
                <a:pPr lvl="1"/>
                <a:endParaRPr lang="en-IN" sz="2400" b="1" dirty="0" smtClean="0">
                  <a:solidFill>
                    <a:srgbClr val="FF0000"/>
                  </a:solidFill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𝒍𝒐𝒈𝒊𝒕</m:t>
                      </m:r>
                      <m:d>
                        <m:dPr>
                          <m:ctrlP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𝒑</m:t>
                          </m:r>
                        </m:e>
                      </m:d>
                      <m:r>
                        <a:rPr lang="en-IN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IN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𝒍𝒐𝒈</m:t>
                      </m:r>
                      <m:f>
                        <m:fPr>
                          <m:ctrlP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𝒑</m:t>
                          </m:r>
                        </m:num>
                        <m:den>
                          <m: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𝒑</m:t>
                          </m:r>
                          <m: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IN" sz="2400" b="1" dirty="0" smtClean="0">
                  <a:solidFill>
                    <a:srgbClr val="FF0000"/>
                  </a:solidFill>
                </a:endParaRPr>
              </a:p>
              <a:p>
                <a:pPr lvl="1"/>
                <a:endParaRPr lang="en-IN" sz="2400" b="1" dirty="0">
                  <a:solidFill>
                    <a:srgbClr val="FF0000"/>
                  </a:solidFill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𝒍𝒐𝒈𝒊𝒕</m:t>
                      </m:r>
                      <m:d>
                        <m:dPr>
                          <m:ctrlP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𝒑</m:t>
                          </m:r>
                          <m:d>
                            <m:dPr>
                              <m:ctrlPr>
                                <a:rPr lang="en-IN" sz="24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IN" sz="24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𝒚</m:t>
                              </m:r>
                              <m:r>
                                <a:rPr lang="en-IN" sz="24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n-IN" sz="24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IN" sz="24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IN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IN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𝒘𝑻</m:t>
                      </m:r>
                      <m:r>
                        <a:rPr lang="en-IN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𝒙</m:t>
                      </m:r>
                    </m:oMath>
                  </m:oMathPara>
                </a14:m>
                <a:endParaRPr lang="en-IN" sz="2400" b="1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IN" sz="2400" b="1" dirty="0" smtClean="0">
                    <a:solidFill>
                      <a:srgbClr val="FF0000"/>
                    </a:solidFill>
                  </a:rPr>
                  <a:t>To predict the probability whether a sample belongs to certain class, take the inverse of </a:t>
                </a:r>
                <a:r>
                  <a:rPr lang="en-IN" sz="2400" b="1" dirty="0" err="1" smtClean="0">
                    <a:solidFill>
                      <a:srgbClr val="FF0000"/>
                    </a:solidFill>
                  </a:rPr>
                  <a:t>logit</a:t>
                </a:r>
                <a:r>
                  <a:rPr lang="en-IN" sz="2400" b="1" dirty="0" smtClean="0">
                    <a:solidFill>
                      <a:srgbClr val="FF0000"/>
                    </a:solidFill>
                  </a:rPr>
                  <a:t> function.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∅</m:t>
                      </m:r>
                      <m:d>
                        <m:dPr>
                          <m:ctrlP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𝒛</m:t>
                          </m:r>
                        </m:e>
                      </m:d>
                      <m:r>
                        <a:rPr lang="en-IN" sz="2400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𝟏</m:t>
                          </m:r>
                        </m:num>
                        <m:den>
                          <m: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𝟏</m:t>
                          </m:r>
                          <m: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IN" sz="24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IN" sz="24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IN" sz="24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IN" sz="24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2400" b="1" dirty="0" smtClean="0">
                  <a:solidFill>
                    <a:srgbClr val="FF0000"/>
                  </a:solidFill>
                </a:endParaRPr>
              </a:p>
              <a:p>
                <a:pPr lvl="1"/>
                <a:r>
                  <a:rPr lang="en-IN" sz="2400" b="1" dirty="0" smtClean="0">
                    <a:solidFill>
                      <a:srgbClr val="FF0000"/>
                    </a:solidFill>
                  </a:rPr>
                  <a:t>Where z is net input.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𝒛</m:t>
                      </m:r>
                      <m:r>
                        <a:rPr lang="en-IN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IN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𝒘𝑻𝒙</m:t>
                      </m:r>
                      <m:r>
                        <a:rPr lang="en-IN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IN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𝒘</m:t>
                      </m:r>
                      <m:r>
                        <a:rPr lang="en-IN" sz="2400" b="1" i="1" baseline="-25000" smtClean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IN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IN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𝒘</m:t>
                      </m:r>
                      <m:r>
                        <a:rPr lang="en-IN" sz="2400" b="1" i="1" baseline="-25000" smtClean="0">
                          <a:solidFill>
                            <a:srgbClr val="FF0000"/>
                          </a:solidFill>
                          <a:latin typeface="Cambria Math"/>
                        </a:rPr>
                        <m:t>𝟏</m:t>
                      </m:r>
                      <m:r>
                        <a:rPr lang="en-IN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𝒙</m:t>
                      </m:r>
                      <m:r>
                        <a:rPr lang="en-IN" sz="2400" b="1" i="1" baseline="-25000" smtClean="0">
                          <a:solidFill>
                            <a:srgbClr val="FF0000"/>
                          </a:solidFill>
                          <a:latin typeface="Cambria Math"/>
                        </a:rPr>
                        <m:t>𝟏</m:t>
                      </m:r>
                      <m:r>
                        <a:rPr lang="en-IN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+…+</m:t>
                      </m:r>
                      <m:r>
                        <a:rPr lang="en-IN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𝒘𝒎𝒙𝒎</m:t>
                      </m:r>
                    </m:oMath>
                  </m:oMathPara>
                </a14:m>
                <a:endParaRPr lang="en-IN" sz="2400" b="1" baseline="-25000" dirty="0" smtClean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62005"/>
                <a:ext cx="9252520" cy="501932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© LPU :: INT247 Machine Learning Foundations 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179512" y="3861048"/>
            <a:ext cx="8784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22512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4800" dirty="0" smtClean="0">
                <a:solidFill>
                  <a:srgbClr val="C00000"/>
                </a:solidFill>
              </a:rPr>
              <a:t>Introduction to </a:t>
            </a:r>
            <a:r>
              <a:rPr lang="en-IN" sz="4800" dirty="0" err="1" smtClean="0">
                <a:solidFill>
                  <a:srgbClr val="C00000"/>
                </a:solidFill>
              </a:rPr>
              <a:t>scikit</a:t>
            </a:r>
            <a:r>
              <a:rPr lang="en-IN" sz="4800" dirty="0" smtClean="0">
                <a:solidFill>
                  <a:srgbClr val="C00000"/>
                </a:solidFill>
              </a:rPr>
              <a:t>-learn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884213108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49224" r:id="rId3" imgW="13937020" imgH="5409524" progId="">
              <p:embed/>
            </p:oleObj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1560" y="1484784"/>
            <a:ext cx="820891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 smtClean="0"/>
              <a:t>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400" b="1" dirty="0" smtClean="0">
                <a:solidFill>
                  <a:srgbClr val="002060"/>
                </a:solidFill>
              </a:rPr>
              <a:t>Machine Learning in Python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400" b="1" dirty="0" smtClean="0">
                <a:solidFill>
                  <a:srgbClr val="002060"/>
                </a:solidFill>
              </a:rPr>
              <a:t>Simple and Effective tools for data mining and data Analysis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400" b="1" dirty="0" smtClean="0">
                <a:solidFill>
                  <a:srgbClr val="002060"/>
                </a:solidFill>
              </a:rPr>
              <a:t>Built on </a:t>
            </a:r>
            <a:r>
              <a:rPr lang="en-IN" sz="2400" b="1" dirty="0" err="1" smtClean="0">
                <a:solidFill>
                  <a:srgbClr val="002060"/>
                </a:solidFill>
              </a:rPr>
              <a:t>Numpy</a:t>
            </a:r>
            <a:r>
              <a:rPr lang="en-IN" sz="2400" b="1" dirty="0" smtClean="0">
                <a:solidFill>
                  <a:srgbClr val="002060"/>
                </a:solidFill>
              </a:rPr>
              <a:t>, </a:t>
            </a:r>
            <a:r>
              <a:rPr lang="en-IN" sz="2400" b="1" dirty="0" err="1" smtClean="0">
                <a:solidFill>
                  <a:srgbClr val="002060"/>
                </a:solidFill>
              </a:rPr>
              <a:t>Scipy</a:t>
            </a:r>
            <a:r>
              <a:rPr lang="en-IN" sz="2400" b="1" dirty="0" smtClean="0">
                <a:solidFill>
                  <a:srgbClr val="002060"/>
                </a:solidFill>
              </a:rPr>
              <a:t>, </a:t>
            </a:r>
            <a:r>
              <a:rPr lang="en-IN" sz="2400" b="1" dirty="0" err="1" smtClean="0">
                <a:solidFill>
                  <a:srgbClr val="002060"/>
                </a:solidFill>
              </a:rPr>
              <a:t>Matplotlib</a:t>
            </a:r>
            <a:endParaRPr lang="en-IN" sz="2400" b="1" dirty="0" smtClean="0">
              <a:solidFill>
                <a:srgbClr val="002060"/>
              </a:solidFill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002060"/>
                </a:solidFill>
              </a:rPr>
              <a:t>Open source, commercially usable - BSD license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002060"/>
                </a:solidFill>
              </a:rPr>
              <a:t>Accessible to everybody, reusable in various contexts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400" b="1" dirty="0" smtClean="0">
              <a:solidFill>
                <a:srgbClr val="002060"/>
              </a:solidFill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400" b="1" dirty="0" smtClean="0">
              <a:solidFill>
                <a:srgbClr val="C00000"/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pic>
        <p:nvPicPr>
          <p:cNvPr id="49220" name="Picture 68" descr="Logo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14942" y="1428736"/>
            <a:ext cx="3547260" cy="12858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002124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12968" cy="11430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rgbClr val="C00000"/>
                </a:solidFill>
              </a:rPr>
              <a:t>Activation Function in Logistic Regression</a:t>
            </a:r>
            <a:endParaRPr lang="en-IN" sz="32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911089237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116743" r:id="rId3" imgW="13937020" imgH="5409524" progId="">
              <p:embed/>
            </p:oleObj>
          </a:graphicData>
        </a:graphic>
      </p:graphicFrame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TextBox 2"/>
              <p:cNvSpPr txBox="1"/>
              <p:nvPr/>
            </p:nvSpPr>
            <p:spPr>
              <a:xfrm>
                <a:off x="0" y="1581472"/>
                <a:ext cx="9252520" cy="42681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IN" sz="6600" b="1" baseline="-25000" dirty="0" smtClean="0">
                    <a:solidFill>
                      <a:srgbClr val="FF0000"/>
                    </a:solidFill>
                  </a:rPr>
                  <a:t>Sigmoid Function</a:t>
                </a:r>
              </a:p>
              <a:p>
                <a:pPr lvl="1"/>
                <a:r>
                  <a:rPr lang="en-IN" sz="6600" b="1" dirty="0" smtClean="0">
                    <a:solidFill>
                      <a:srgbClr val="FF0000"/>
                    </a:solidFill>
                  </a:rPr>
                  <a:t>			f(x</a:t>
                </a:r>
                <a:r>
                  <a:rPr lang="en-IN" sz="6600" b="1" dirty="0">
                    <a:solidFill>
                      <a:srgbClr val="FF0000"/>
                    </a:solidFill>
                  </a:rPr>
                  <a:t>)=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66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IN" sz="66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IN" sz="66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IN" sz="66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IN" sz="66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66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𝒆</m:t>
                            </m:r>
                          </m:e>
                          <m:sup>
                            <m:r>
                              <a:rPr lang="en-IN" sz="66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IN" sz="66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𝒙</m:t>
                            </m:r>
                          </m:sup>
                        </m:sSup>
                      </m:den>
                    </m:f>
                  </m:oMath>
                </a14:m>
                <a:endParaRPr lang="en-IN" sz="6600" b="1" dirty="0">
                  <a:solidFill>
                    <a:srgbClr val="FF0000"/>
                  </a:solidFill>
                </a:endParaRPr>
              </a:p>
              <a:p>
                <a:pPr lvl="1"/>
                <a:endParaRPr lang="en-IN" sz="6600" b="1" baseline="-25000" dirty="0" smtClean="0">
                  <a:solidFill>
                    <a:srgbClr val="FF0000"/>
                  </a:solidFill>
                </a:endParaRPr>
              </a:p>
              <a:p>
                <a:pPr lvl="1"/>
                <a:endParaRPr lang="en-IN" sz="6600" b="1" baseline="-25000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IN" sz="6600" b="1" baseline="-25000" dirty="0" smtClean="0">
                    <a:solidFill>
                      <a:srgbClr val="FF0000"/>
                    </a:solidFill>
                  </a:rPr>
                  <a:t/>
                </a: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81472"/>
                <a:ext cx="9252520" cy="426815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© LPU :: INT247 Machine Learning Foundations 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179512" y="3861048"/>
            <a:ext cx="8784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15389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>
                <a:solidFill>
                  <a:srgbClr val="C00000"/>
                </a:solidFill>
              </a:rPr>
              <a:t>Decision Boundary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96615" cy="4525963"/>
          </a:xfrm>
        </p:spPr>
        <p:txBody>
          <a:bodyPr/>
          <a:lstStyle/>
          <a:p>
            <a:r>
              <a:rPr lang="en-IN" b="1" dirty="0" smtClean="0">
                <a:solidFill>
                  <a:srgbClr val="FF0000"/>
                </a:solidFill>
              </a:rPr>
              <a:t>Set threshold to predict the class of sample.</a:t>
            </a:r>
          </a:p>
          <a:p>
            <a:r>
              <a:rPr lang="en-IN" b="1" dirty="0" smtClean="0">
                <a:solidFill>
                  <a:srgbClr val="FF0000"/>
                </a:solidFill>
              </a:rPr>
              <a:t>Can be linear or non-linear.</a:t>
            </a:r>
          </a:p>
          <a:p>
            <a:r>
              <a:rPr lang="en-IN" b="1" dirty="0" smtClean="0">
                <a:solidFill>
                  <a:srgbClr val="FF0000"/>
                </a:solidFill>
              </a:rPr>
              <a:t>Increase polynomial order to get complex decision boundary.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01384" y="1844824"/>
            <a:ext cx="4320480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385792163"/>
              </p:ext>
            </p:extLst>
          </p:nvPr>
        </p:nvGraphicFramePr>
        <p:xfrm>
          <a:off x="7391400" y="116632"/>
          <a:ext cx="1676400" cy="679450"/>
        </p:xfrm>
        <a:graphic>
          <a:graphicData uri="http://schemas.openxmlformats.org/presentationml/2006/ole">
            <p:oleObj spid="_x0000_s118790" r:id="rId4" imgW="13937020" imgH="5409524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61823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>
                <a:solidFill>
                  <a:srgbClr val="C00000"/>
                </a:solidFill>
              </a:rPr>
              <a:t>Cost Function</a:t>
            </a:r>
            <a:endParaRPr lang="en-IN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003232" cy="45259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𝒋</m:t>
                      </m:r>
                      <m:d>
                        <m:dPr>
                          <m:ctrlP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𝒘</m:t>
                          </m:r>
                        </m:e>
                      </m:d>
                      <m:r>
                        <a:rPr lang="en-IN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𝒊</m:t>
                          </m:r>
                          <m: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  <m:sup>
                          <m: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𝒏</m:t>
                          </m:r>
                        </m:sup>
                        <m:e>
                          <m: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𝒍𝒐𝒈</m:t>
                          </m:r>
                          <m:d>
                            <m:dPr>
                              <m:ctrlPr>
                                <a:rPr lang="en-IN" sz="24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IN" sz="24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IN" sz="2400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IN" sz="24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24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𝒛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IN" sz="2400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N" sz="2400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𝒊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d>
                            <m:dPr>
                              <m:ctrlPr>
                                <a:rPr lang="en-IN" sz="24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IN" sz="24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𝟏</m:t>
                              </m:r>
                              <m:r>
                                <a:rPr lang="en-IN" sz="24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IN" sz="2400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IN" sz="2400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𝒚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IN" sz="24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4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𝒊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𝒍𝒐𝒈</m:t>
                          </m:r>
                          <m: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𝒊</m:t>
                          </m:r>
                          <m: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−∅</m:t>
                          </m:r>
                          <m:d>
                            <m:dPr>
                              <m:ctrlPr>
                                <a:rPr lang="en-IN" sz="24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sz="2400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IN" sz="2400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𝒛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IN" sz="24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4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𝒊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IN" sz="2400" b="1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𝒋</m:t>
                      </m:r>
                      <m:d>
                        <m:dPr>
                          <m:ctrlP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∅</m:t>
                          </m:r>
                          <m:d>
                            <m:dPr>
                              <m:ctrlPr>
                                <a:rPr lang="en-IN" sz="24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IN" sz="24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𝒛</m:t>
                              </m:r>
                            </m:e>
                          </m:d>
                          <m: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𝒚</m:t>
                          </m:r>
                          <m: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;</m:t>
                          </m:r>
                          <m: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𝒘</m:t>
                          </m:r>
                        </m:e>
                      </m:d>
                      <m:r>
                        <a:rPr lang="en-IN" sz="2400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sz="24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eqArrPr>
                            <m:e>
                              <m:r>
                                <a:rPr lang="en-IN" sz="24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IN" sz="24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𝒍𝒐𝒈</m:t>
                              </m:r>
                              <m:d>
                                <m:dPr>
                                  <m:ctrlPr>
                                    <a:rPr lang="en-IN" sz="2400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IN" sz="2400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∅</m:t>
                                  </m:r>
                                  <m:d>
                                    <m:dPr>
                                      <m:ctrlPr>
                                        <a:rPr lang="en-IN" sz="24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4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𝒛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IN" sz="24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        </m:t>
                              </m:r>
                              <m:r>
                                <a:rPr lang="en-IN" sz="24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𝒊𝒇</m:t>
                              </m:r>
                              <m:r>
                                <a:rPr lang="en-IN" sz="24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a:rPr lang="en-IN" sz="24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𝒚</m:t>
                              </m:r>
                              <m:r>
                                <a:rPr lang="en-IN" sz="24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=</m:t>
                              </m:r>
                              <m:r>
                                <a:rPr lang="en-IN" sz="24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IN" sz="24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IN" sz="24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𝒍𝒐𝒈</m:t>
                              </m:r>
                              <m:d>
                                <m:dPr>
                                  <m:ctrlPr>
                                    <a:rPr lang="en-IN" sz="2400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IN" sz="2400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𝟏</m:t>
                                  </m:r>
                                  <m:r>
                                    <a:rPr lang="en-IN" sz="2400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−∅</m:t>
                                  </m:r>
                                  <m:d>
                                    <m:dPr>
                                      <m:ctrlPr>
                                        <a:rPr lang="en-IN" sz="24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4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𝒛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IN" sz="24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       </m:t>
                              </m:r>
                              <m:r>
                                <a:rPr lang="en-IN" sz="24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𝒊𝒇</m:t>
                              </m:r>
                              <m:r>
                                <a:rPr lang="en-IN" sz="24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a:rPr lang="en-IN" sz="24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𝒚</m:t>
                              </m:r>
                              <m:r>
                                <a:rPr lang="en-IN" sz="24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=</m:t>
                              </m:r>
                              <m:r>
                                <a:rPr lang="en-IN" sz="24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𝟎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N" sz="24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003232" cy="4525963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30135083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119815" r:id="rId4" imgW="13937020" imgH="5409524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401657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IN" dirty="0" smtClean="0">
                <a:solidFill>
                  <a:srgbClr val="C00000"/>
                </a:solidFill>
              </a:rPr>
              <a:t>Weight Updating in Logistic Regression</a:t>
            </a:r>
            <a:endParaRPr lang="en-IN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003232" cy="45259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𝒘𝒋</m:t>
                      </m:r>
                      <m:r>
                        <a:rPr lang="en-I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I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𝒘𝒋</m:t>
                      </m:r>
                      <m:r>
                        <a:rPr lang="en-I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IN" sz="3600" b="1" i="1">
                          <a:solidFill>
                            <a:srgbClr val="FF0000"/>
                          </a:solidFill>
                          <a:latin typeface="Cambria Math"/>
                        </a:rPr>
                        <m:t>ƞ</m:t>
                      </m:r>
                      <m:nary>
                        <m:naryPr>
                          <m:chr m:val="∑"/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𝒊</m:t>
                          </m:r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  <m:sup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𝒏</m:t>
                          </m:r>
                        </m:sup>
                        <m:e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(</m:t>
                          </m:r>
                          <m:sSup>
                            <m:sSupPr>
                              <m:ctrlPr>
                                <a:rPr lang="en-IN" sz="28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IN" sz="28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IN" sz="2800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𝒊</m:t>
                                  </m:r>
                                </m:e>
                              </m:d>
                            </m:sup>
                          </m:sSup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∅</m:t>
                          </m:r>
                          <m:d>
                            <m:dPr>
                              <m:ctrlPr>
                                <a:rPr lang="en-IN" sz="28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sz="2800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IN" sz="2800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𝒛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IN" sz="28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8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𝒊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)</m:t>
                          </m:r>
                          <m:sSup>
                            <m:sSupPr>
                              <m:ctrlPr>
                                <a:rPr lang="en-IN" sz="28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IN" sz="28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IN" sz="28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IN" sz="28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𝒊</m:t>
                              </m:r>
                              <m:r>
                                <a:rPr lang="en-IN" sz="28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IN" sz="2400" b="1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𝒘</m:t>
                      </m:r>
                      <m:r>
                        <a:rPr lang="en-IN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≔</m:t>
                      </m:r>
                      <m:r>
                        <a:rPr lang="en-IN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𝒘</m:t>
                      </m:r>
                      <m:r>
                        <a:rPr lang="en-IN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+∆</m:t>
                      </m:r>
                      <m:r>
                        <a:rPr lang="en-IN" sz="2400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𝒘</m:t>
                      </m:r>
                    </m:oMath>
                  </m:oMathPara>
                </a14:m>
                <a:endParaRPr lang="en-IN" sz="2400" b="1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IN" sz="2400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𝒘𝒋</m:t>
                      </m:r>
                      <m:r>
                        <a:rPr lang="en-IN" sz="2400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=−</m:t>
                      </m:r>
                      <m:r>
                        <a:rPr lang="en-IN" sz="2400" b="1" i="1">
                          <a:solidFill>
                            <a:srgbClr val="FF0000"/>
                          </a:solidFill>
                          <a:latin typeface="Cambria Math"/>
                        </a:rPr>
                        <m:t>ƞ</m:t>
                      </m:r>
                      <m:f>
                        <m:fPr>
                          <m:ctrlP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𝝏</m:t>
                          </m:r>
                          <m: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𝑱</m:t>
                          </m:r>
                        </m:num>
                        <m:den>
                          <m: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𝝏</m:t>
                          </m:r>
                          <m: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𝒘𝒋</m:t>
                          </m:r>
                        </m:den>
                      </m:f>
                      <m:r>
                        <a:rPr lang="en-IN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IN" sz="2400" b="1" i="1">
                          <a:solidFill>
                            <a:srgbClr val="FF0000"/>
                          </a:solidFill>
                          <a:latin typeface="Cambria Math"/>
                        </a:rPr>
                        <m:t>ƞ</m:t>
                      </m:r>
                      <m:nary>
                        <m:naryPr>
                          <m:chr m:val="∑"/>
                          <m:ctrlP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𝒊</m:t>
                          </m:r>
                          <m: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  <m:sup>
                          <m: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𝒏</m:t>
                          </m:r>
                        </m:sup>
                        <m:e>
                          <m: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(</m:t>
                          </m:r>
                          <m:sSup>
                            <m:sSupPr>
                              <m:ctrlPr>
                                <a:rPr lang="en-IN" sz="24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IN" sz="24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IN" sz="2400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IN" sz="2400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𝒊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IN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−</m:t>
                      </m:r>
                      <m:r>
                        <a:rPr lang="en-IN" sz="2400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∅(</m:t>
                      </m:r>
                      <m:sSup>
                        <m:sSupPr>
                          <m:ctrlP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𝒛</m:t>
                          </m:r>
                        </m:e>
                        <m:sup>
                          <m:d>
                            <m:dPr>
                              <m:ctrlPr>
                                <a:rPr lang="en-IN" sz="24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IN" sz="24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𝒊</m:t>
                              </m:r>
                            </m:e>
                          </m:d>
                        </m:sup>
                      </m:sSup>
                      <m:r>
                        <a:rPr lang="en-IN" sz="2400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  <m:sSup>
                        <m:sSupPr>
                          <m:ctrlP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en-IN" sz="24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IN" sz="24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𝒊</m:t>
                              </m:r>
                            </m:e>
                          </m:d>
                        </m:sup>
                      </m:sSup>
                      <m:r>
                        <a:rPr lang="en-IN" sz="2400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IN" sz="24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003232" cy="4525963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4" name="Date Placeholder 3"/>
              <p:cNvSpPr>
                <a:spLocks noGrp="1"/>
              </p:cNvSpPr>
              <p:nvPr>
                <p:ph type="dt"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a:fld id="{6BC6DD8A-5EF3-401F-B2D1-1FBC1F281D9E}" type="mathplaceholder">
                      <a:rPr lang="en-US" i="1" smtClean="0">
                        <a:latin typeface="Cambria Math"/>
                      </a:rPr>
                      <a:t>Type equation here.</a:t>
                    </a:fld>
                  </m:oMath>
                </a14:m>
                <a:r>
                  <a:rPr lang="en-US" dirty="0" smtClean="0"/>
                  <a:t>© LPU :: INT247 Machine Learning Foundations </a:t>
                </a:r>
                <a:endParaRPr lang="en-IN" dirty="0"/>
              </a:p>
            </p:txBody>
          </p:sp>
        </mc:Choice>
        <mc:Fallback>
          <p:sp>
            <p:nvSpPr>
              <p:cNvPr id="4" name="Date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t" sz="half" idx="2"/>
              </p:nvPr>
            </p:nvSpPr>
            <p:spPr>
              <a:blipFill rotWithShape="1">
                <a:blip r:embed="rId4"/>
                <a:stretch>
                  <a:fillRect l="-238" t="-23333" b="-3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611560" y="1268760"/>
            <a:ext cx="792088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30135083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120838" r:id="rId5" imgW="13937020" imgH="5409524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03068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dirty="0" smtClean="0">
                <a:solidFill>
                  <a:srgbClr val="C00000"/>
                </a:solidFill>
              </a:rPr>
              <a:t>Over-fitting and Under-fitting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25144"/>
            <a:ext cx="8003232" cy="13681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000" b="1" dirty="0" smtClean="0">
                <a:solidFill>
                  <a:srgbClr val="FF0000"/>
                </a:solidFill>
              </a:rPr>
              <a:t>Note:</a:t>
            </a:r>
          </a:p>
          <a:p>
            <a:r>
              <a:rPr lang="en-IN" sz="2000" b="1" dirty="0" smtClean="0">
                <a:solidFill>
                  <a:srgbClr val="FF0000"/>
                </a:solidFill>
              </a:rPr>
              <a:t>Bias measures how far off the predictions from the correct values.</a:t>
            </a:r>
          </a:p>
          <a:p>
            <a:r>
              <a:rPr lang="en-IN" sz="2000" b="1" dirty="0" smtClean="0">
                <a:solidFill>
                  <a:srgbClr val="FF0000"/>
                </a:solidFill>
              </a:rPr>
              <a:t>Variance measures the consistency of the model prediction for a particular sample instance  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4" name="Date Placeholder 3"/>
              <p:cNvSpPr>
                <a:spLocks noGrp="1"/>
              </p:cNvSpPr>
              <p:nvPr>
                <p:ph type="dt"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a:fld id="{11A04D29-FA45-44A8-A91A-C77A1A036862}" type="mathplaceholder">
                      <a:rPr lang="en-US" i="1" smtClean="0">
                        <a:latin typeface="Cambria Math"/>
                      </a:rPr>
                      <a:t>Type equation here.</a:t>
                    </a:fld>
                  </m:oMath>
                </a14:m>
                <a:r>
                  <a:rPr lang="en-US" dirty="0" smtClean="0"/>
                  <a:t>© LPU :: INT247 Machine Learning Foundations </a:t>
                </a:r>
                <a:endParaRPr lang="en-IN" dirty="0"/>
              </a:p>
            </p:txBody>
          </p:sp>
        </mc:Choice>
        <mc:Fallback>
          <p:sp>
            <p:nvSpPr>
              <p:cNvPr id="4" name="Date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t" sz="half" idx="2"/>
              </p:nvPr>
            </p:nvSpPr>
            <p:spPr>
              <a:blipFill rotWithShape="1">
                <a:blip r:embed="rId3"/>
                <a:stretch>
                  <a:fillRect l="-238" t="-23333" b="-3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28800"/>
            <a:ext cx="7344818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270793727"/>
              </p:ext>
            </p:extLst>
          </p:nvPr>
        </p:nvGraphicFramePr>
        <p:xfrm>
          <a:off x="7391400" y="44624"/>
          <a:ext cx="1676400" cy="679450"/>
        </p:xfrm>
        <a:graphic>
          <a:graphicData uri="http://schemas.openxmlformats.org/presentationml/2006/ole">
            <p:oleObj spid="_x0000_s117767" r:id="rId5" imgW="13937020" imgH="5409524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67742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964488" cy="1143000"/>
          </a:xfrm>
        </p:spPr>
        <p:txBody>
          <a:bodyPr>
            <a:noAutofit/>
          </a:bodyPr>
          <a:lstStyle/>
          <a:p>
            <a:pPr algn="l"/>
            <a:r>
              <a:rPr lang="en-IN" dirty="0" smtClean="0">
                <a:solidFill>
                  <a:srgbClr val="C00000"/>
                </a:solidFill>
              </a:rPr>
              <a:t>Regularization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9512" y="1600200"/>
            <a:ext cx="8964488" cy="4525963"/>
          </a:xfrm>
        </p:spPr>
        <p:txBody>
          <a:bodyPr/>
          <a:lstStyle/>
          <a:p>
            <a:r>
              <a:rPr lang="en-IN" dirty="0" smtClean="0">
                <a:solidFill>
                  <a:srgbClr val="FF0000"/>
                </a:solidFill>
              </a:rPr>
              <a:t>Handle </a:t>
            </a:r>
            <a:r>
              <a:rPr lang="en-IN" dirty="0" err="1" smtClean="0">
                <a:solidFill>
                  <a:srgbClr val="FF0000"/>
                </a:solidFill>
              </a:rPr>
              <a:t>collinearity</a:t>
            </a:r>
            <a:endParaRPr lang="en-IN" dirty="0" smtClean="0">
              <a:solidFill>
                <a:srgbClr val="FF0000"/>
              </a:solidFill>
            </a:endParaRPr>
          </a:p>
          <a:p>
            <a:r>
              <a:rPr lang="en-IN" dirty="0" smtClean="0">
                <a:solidFill>
                  <a:srgbClr val="FF0000"/>
                </a:solidFill>
              </a:rPr>
              <a:t>Filters out noise from data.</a:t>
            </a:r>
          </a:p>
          <a:p>
            <a:r>
              <a:rPr lang="en-IN" dirty="0" smtClean="0">
                <a:solidFill>
                  <a:srgbClr val="FF0000"/>
                </a:solidFill>
              </a:rPr>
              <a:t>Prevent over-fitting.</a:t>
            </a:r>
          </a:p>
          <a:p>
            <a:r>
              <a:rPr lang="en-IN" dirty="0" smtClean="0">
                <a:solidFill>
                  <a:srgbClr val="FF0000"/>
                </a:solidFill>
              </a:rPr>
              <a:t>Introduces additional information (bias) to penalize parameter weights.</a:t>
            </a:r>
          </a:p>
          <a:p>
            <a:endParaRPr lang="en-IN" dirty="0" smtClean="0">
              <a:solidFill>
                <a:srgbClr val="FF0000"/>
              </a:solidFill>
            </a:endParaRPr>
          </a:p>
          <a:p>
            <a:endParaRPr lang="en-IN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30135083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121862" r:id="rId3" imgW="13937020" imgH="5409524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92599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964488" cy="1143000"/>
          </a:xfrm>
        </p:spPr>
        <p:txBody>
          <a:bodyPr>
            <a:noAutofit/>
          </a:bodyPr>
          <a:lstStyle/>
          <a:p>
            <a:pPr algn="l"/>
            <a:r>
              <a:rPr lang="en-IN" dirty="0" smtClean="0">
                <a:solidFill>
                  <a:srgbClr val="C00000"/>
                </a:solidFill>
              </a:rPr>
              <a:t>L2  Regularization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1600200"/>
                <a:ext cx="8964488" cy="4525963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>
                            <a:solidFill>
                              <a:srgbClr val="FF0000"/>
                            </a:solidFill>
                          </a:rPr>
                          <m:t>ƛ </m:t>
                        </m:r>
                      </m:num>
                      <m:den>
                        <m:r>
                          <a:rPr lang="en-I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IN" b="0" i="1" smtClean="0">
                        <a:solidFill>
                          <a:srgbClr val="FF0000"/>
                        </a:solidFill>
                        <a:latin typeface="Cambria Math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I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𝑤</m:t>
                        </m:r>
                      </m:e>
                    </m:d>
                    <m:r>
                      <a:rPr lang="en-IN" b="0" i="1" smtClean="0">
                        <a:solidFill>
                          <a:srgbClr val="FF0000"/>
                        </a:solidFill>
                        <a:latin typeface="Cambria Math"/>
                      </a:rPr>
                      <m:t>|</m:t>
                    </m:r>
                    <m:r>
                      <a:rPr lang="en-IN" b="0" i="1" baseline="30000" smtClean="0">
                        <a:solidFill>
                          <a:srgbClr val="FF0000"/>
                        </a:solidFill>
                        <a:latin typeface="Cambria Math"/>
                      </a:rPr>
                      <m:t>2</m:t>
                    </m:r>
                  </m:oMath>
                </a14:m>
                <a:r>
                  <a:rPr lang="en-IN" baseline="30000" dirty="0" smtClean="0">
                    <a:solidFill>
                      <a:srgbClr val="FF0000"/>
                    </a:solidFill>
                  </a:rPr>
                  <a:t>=</a:t>
                </a:r>
                <a:r>
                  <a:rPr lang="en-IN" dirty="0">
                    <a:solidFill>
                      <a:srgbClr val="FF0000"/>
                    </a:solidFill>
                  </a:rPr>
                  <a:t/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>
                            <a:solidFill>
                              <a:srgbClr val="FF0000"/>
                            </a:solidFill>
                          </a:rPr>
                          <m:t>ƛ </m:t>
                        </m:r>
                      </m:num>
                      <m:den>
                        <m:r>
                          <a:rPr lang="en-I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IN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𝑗</m:t>
                        </m:r>
                        <m:r>
                          <a:rPr lang="en-I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𝑚</m:t>
                        </m:r>
                      </m:sup>
                      <m:e>
                        <m:sSubSup>
                          <m:sSubSupPr>
                            <m:ctrlPr>
                              <a:rPr lang="en-IN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IN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𝑤</m:t>
                            </m:r>
                          </m:e>
                          <m:sub/>
                          <m:sup>
                            <m:r>
                              <a:rPr lang="en-IN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IN" b="0" i="1" baseline="-25000" smtClean="0">
                        <a:solidFill>
                          <a:srgbClr val="FF0000"/>
                        </a:solidFill>
                        <a:latin typeface="Cambria Math"/>
                      </a:rPr>
                      <m:t>𝑗</m:t>
                    </m:r>
                  </m:oMath>
                </a14:m>
                <a:endParaRPr lang="en-IN" baseline="-25000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IN" sz="4400" b="1" baseline="-25000" dirty="0" smtClean="0">
                    <a:solidFill>
                      <a:srgbClr val="FF0000"/>
                    </a:solidFill>
                  </a:rPr>
                  <a:t>Here, ƛ is regularization  parameter.</a:t>
                </a:r>
              </a:p>
              <a:p>
                <a:pPr marL="0" indent="0">
                  <a:buNone/>
                </a:pPr>
                <a:r>
                  <a:rPr lang="en-IN" sz="4400" b="1" baseline="-25000" dirty="0" smtClean="0">
                    <a:solidFill>
                      <a:srgbClr val="FF0000"/>
                    </a:solidFill>
                  </a:rPr>
                  <a:t>To apply regularization, add regularization term to the cost function.</a:t>
                </a:r>
              </a:p>
              <a:p>
                <a:pPr marL="0" indent="0">
                  <a:buNone/>
                </a:pPr>
                <a:r>
                  <a:rPr lang="en-IN" sz="2000" b="1" dirty="0" smtClean="0">
                    <a:solidFill>
                      <a:srgbClr val="FF0000"/>
                    </a:solidFill>
                  </a:rPr>
                  <a:t/>
                </a:r>
                <a14:m>
                  <m:oMath xmlns:m="http://schemas.openxmlformats.org/officeDocument/2006/math">
                    <m:r>
                      <a:rPr lang="en-IN" sz="2000" b="1" i="1">
                        <a:solidFill>
                          <a:srgbClr val="FF0000"/>
                        </a:solidFill>
                        <a:latin typeface="Cambria Math"/>
                      </a:rPr>
                      <m:t>𝒋</m:t>
                    </m:r>
                    <m:d>
                      <m:dPr>
                        <m:ctrlPr>
                          <a:rPr lang="en-IN" sz="20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sz="20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𝒘</m:t>
                        </m:r>
                      </m:e>
                    </m:d>
                    <m:r>
                      <a:rPr lang="en-IN" sz="2000" b="1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IN" sz="2000" b="1" i="1" smtClean="0">
                        <a:solidFill>
                          <a:srgbClr val="FF0000"/>
                        </a:solidFill>
                        <a:latin typeface="Cambria Math"/>
                      </a:rPr>
                      <m:t>[</m:t>
                    </m:r>
                    <m:nary>
                      <m:naryPr>
                        <m:chr m:val="∑"/>
                        <m:ctrlPr>
                          <a:rPr lang="en-IN" sz="20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sz="20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𝒊</m:t>
                        </m:r>
                        <m:r>
                          <a:rPr lang="en-IN" sz="20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IN" sz="20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𝟏</m:t>
                        </m:r>
                      </m:sub>
                      <m:sup>
                        <m:r>
                          <a:rPr lang="en-IN" sz="20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𝒏</m:t>
                        </m:r>
                      </m:sup>
                      <m:e>
                        <m:r>
                          <a:rPr lang="en-IN" sz="20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IN" sz="20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𝒍𝒐𝒈</m:t>
                        </m:r>
                        <m:d>
                          <m:dPr>
                            <m:ctrlPr>
                              <a:rPr lang="en-IN" sz="20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sz="2000" b="1" i="1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IN" sz="2000" b="1" i="1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sz="2000" b="1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000" b="1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𝒛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IN" sz="2000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  <a:ea typeface="Cambria Math"/>
                                          </a:rPr>
                                          <m:t>𝒊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en-IN" sz="2000" b="1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−</m:t>
                        </m:r>
                        <m:d>
                          <m:dPr>
                            <m:ctrlPr>
                              <a:rPr lang="en-IN" sz="2000" b="1" i="1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IN" sz="2000" b="1" i="1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𝟏</m:t>
                            </m:r>
                            <m:r>
                              <a:rPr lang="en-IN" sz="2000" b="1" i="1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IN" sz="2000" b="1" i="1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IN" sz="2000" b="1" i="1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𝒚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IN" sz="2000" b="1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000" b="1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IN" sz="2000" b="1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𝒍𝒐𝒈</m:t>
                        </m:r>
                        <m:r>
                          <a:rPr lang="en-IN" sz="2000" b="1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IN" sz="2000" b="1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𝒊</m:t>
                        </m:r>
                        <m:r>
                          <a:rPr lang="en-IN" sz="2000" b="1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−∅</m:t>
                        </m:r>
                        <m:d>
                          <m:dPr>
                            <m:ctrlPr>
                              <a:rPr lang="en-IN" sz="2000" b="1" i="1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sz="2000" b="1" i="1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IN" sz="2000" b="1" i="1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𝒛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IN" sz="2000" b="1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000" b="1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IN" sz="2000" b="1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)</m:t>
                        </m:r>
                        <m:r>
                          <a:rPr lang="en-IN" sz="2000" b="1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]+</m:t>
                        </m:r>
                      </m:e>
                    </m:nary>
                  </m:oMath>
                </a14:m>
                <a:r>
                  <a:rPr lang="en-IN" sz="2000" dirty="0">
                    <a:solidFill>
                      <a:srgbClr val="FF0000"/>
                    </a:solidFill>
                  </a:rPr>
                  <a:t/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sz="2000" dirty="0">
                            <a:solidFill>
                              <a:srgbClr val="FF0000"/>
                            </a:solidFill>
                          </a:rPr>
                          <m:t>ƛ </m:t>
                        </m:r>
                      </m:num>
                      <m:den>
                        <m:r>
                          <a:rPr lang="en-IN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IN" sz="2000" i="1">
                        <a:solidFill>
                          <a:srgbClr val="FF0000"/>
                        </a:solidFill>
                        <a:latin typeface="Cambria Math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IN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𝑤</m:t>
                        </m:r>
                      </m:e>
                    </m:d>
                    <m:r>
                      <a:rPr lang="en-IN" sz="2000" i="1">
                        <a:solidFill>
                          <a:srgbClr val="FF0000"/>
                        </a:solidFill>
                        <a:latin typeface="Cambria Math"/>
                      </a:rPr>
                      <m:t>|</m:t>
                    </m:r>
                    <m:r>
                      <a:rPr lang="en-IN" sz="2000" i="1" baseline="30000">
                        <a:solidFill>
                          <a:srgbClr val="FF0000"/>
                        </a:solidFill>
                        <a:latin typeface="Cambria Math"/>
                      </a:rPr>
                      <m:t>2</m:t>
                    </m:r>
                  </m:oMath>
                </a14:m>
                <a:endParaRPr lang="en-IN" sz="2000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IN" sz="2400" b="1" baseline="-250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IN" sz="4000" b="1" baseline="-25000" dirty="0" smtClean="0">
                    <a:solidFill>
                      <a:srgbClr val="FF0000"/>
                    </a:solidFill>
                  </a:rPr>
                  <a:t>By increasing the value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sz="4000" b="1" dirty="0">
                        <a:solidFill>
                          <a:srgbClr val="FF0000"/>
                        </a:solidFill>
                      </a:rPr>
                      <m:t>ƛ</m:t>
                    </m:r>
                  </m:oMath>
                </a14:m>
                <a:r>
                  <a:rPr lang="en-IN" sz="4000" b="1" baseline="-25000" dirty="0" smtClean="0">
                    <a:solidFill>
                      <a:srgbClr val="FF0000"/>
                    </a:solidFill>
                  </a:rPr>
                  <a:t>, regularization strength can be increased.</a:t>
                </a:r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1600200"/>
                <a:ext cx="8964488" cy="4525963"/>
              </a:xfrm>
              <a:blipFill rotWithShape="1">
                <a:blip r:embed="rId3"/>
                <a:stretch>
                  <a:fillRect l="-1428" b="-31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965543402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124935" r:id="rId4" imgW="13937020" imgH="5409524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08874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964488" cy="1143000"/>
          </a:xfrm>
        </p:spPr>
        <p:txBody>
          <a:bodyPr>
            <a:noAutofit/>
          </a:bodyPr>
          <a:lstStyle/>
          <a:p>
            <a:pPr algn="l"/>
            <a:r>
              <a:rPr lang="en-IN" sz="3200" dirty="0" smtClean="0">
                <a:solidFill>
                  <a:srgbClr val="C00000"/>
                </a:solidFill>
              </a:rPr>
              <a:t>Training logistic regression model with </a:t>
            </a:r>
            <a:r>
              <a:rPr lang="en-IN" sz="3200" dirty="0" err="1" smtClean="0">
                <a:solidFill>
                  <a:srgbClr val="C00000"/>
                </a:solidFill>
              </a:rPr>
              <a:t>scikit</a:t>
            </a:r>
            <a:r>
              <a:rPr lang="en-IN" sz="3200" dirty="0" smtClean="0">
                <a:solidFill>
                  <a:srgbClr val="C00000"/>
                </a:solidFill>
              </a:rPr>
              <a:t>-learn</a:t>
            </a:r>
            <a:endParaRPr lang="en-IN" sz="3200" dirty="0">
              <a:solidFill>
                <a:srgbClr val="C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9512" y="1600200"/>
            <a:ext cx="8964488" cy="4525963"/>
          </a:xfrm>
        </p:spPr>
        <p:txBody>
          <a:bodyPr/>
          <a:lstStyle/>
          <a:p>
            <a:pPr marL="0" indent="0">
              <a:buNone/>
            </a:pPr>
            <a:r>
              <a:rPr lang="en-IN" dirty="0" smtClean="0">
                <a:solidFill>
                  <a:srgbClr val="FF0000"/>
                </a:solidFill>
              </a:rPr>
              <a:t>from </a:t>
            </a:r>
            <a:r>
              <a:rPr lang="en-IN" dirty="0" err="1" smtClean="0">
                <a:solidFill>
                  <a:srgbClr val="FF0000"/>
                </a:solidFill>
              </a:rPr>
              <a:t>sklearn.linear_model</a:t>
            </a:r>
            <a:r>
              <a:rPr lang="en-IN" dirty="0" smtClean="0">
                <a:solidFill>
                  <a:srgbClr val="FF0000"/>
                </a:solidFill>
              </a:rPr>
              <a:t> import </a:t>
            </a:r>
            <a:r>
              <a:rPr lang="en-IN" dirty="0" err="1" smtClean="0">
                <a:solidFill>
                  <a:srgbClr val="FF0000"/>
                </a:solidFill>
              </a:rPr>
              <a:t>LogisticRegression</a:t>
            </a:r>
            <a:endParaRPr lang="en-I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IN" dirty="0" err="1" smtClean="0">
                <a:solidFill>
                  <a:srgbClr val="FF0000"/>
                </a:solidFill>
              </a:rPr>
              <a:t>lr</a:t>
            </a:r>
            <a:r>
              <a:rPr lang="en-IN" dirty="0" smtClean="0">
                <a:solidFill>
                  <a:srgbClr val="FF0000"/>
                </a:solidFill>
              </a:rPr>
              <a:t>=</a:t>
            </a:r>
            <a:r>
              <a:rPr lang="en-IN" dirty="0" err="1" smtClean="0">
                <a:solidFill>
                  <a:srgbClr val="FF0000"/>
                </a:solidFill>
              </a:rPr>
              <a:t>LogisticRegression</a:t>
            </a:r>
            <a:r>
              <a:rPr lang="en-IN" dirty="0" smtClean="0">
                <a:solidFill>
                  <a:srgbClr val="FF0000"/>
                </a:solidFill>
              </a:rPr>
              <a:t>(C=1000, </a:t>
            </a:r>
            <a:r>
              <a:rPr lang="en-IN" dirty="0" err="1" smtClean="0">
                <a:solidFill>
                  <a:srgbClr val="FF0000"/>
                </a:solidFill>
              </a:rPr>
              <a:t>random_state</a:t>
            </a:r>
            <a:r>
              <a:rPr lang="en-IN" dirty="0" smtClean="0">
                <a:solidFill>
                  <a:srgbClr val="FF0000"/>
                </a:solidFill>
              </a:rPr>
              <a:t>=0)</a:t>
            </a:r>
          </a:p>
          <a:p>
            <a:pPr marL="0" indent="0">
              <a:buNone/>
            </a:pPr>
            <a:r>
              <a:rPr lang="en-IN" dirty="0" err="1" smtClean="0">
                <a:solidFill>
                  <a:srgbClr val="FF0000"/>
                </a:solidFill>
              </a:rPr>
              <a:t>lr.fit</a:t>
            </a:r>
            <a:r>
              <a:rPr lang="en-IN" dirty="0" smtClean="0">
                <a:solidFill>
                  <a:srgbClr val="FF0000"/>
                </a:solidFill>
              </a:rPr>
              <a:t>(</a:t>
            </a:r>
            <a:r>
              <a:rPr lang="en-IN" dirty="0" err="1" smtClean="0">
                <a:solidFill>
                  <a:srgbClr val="FF0000"/>
                </a:solidFill>
              </a:rPr>
              <a:t>x_train_std</a:t>
            </a:r>
            <a:r>
              <a:rPr lang="en-IN" dirty="0" smtClean="0">
                <a:solidFill>
                  <a:srgbClr val="FF0000"/>
                </a:solidFill>
              </a:rPr>
              <a:t>, </a:t>
            </a:r>
            <a:r>
              <a:rPr lang="en-IN" dirty="0" err="1" smtClean="0">
                <a:solidFill>
                  <a:srgbClr val="FF0000"/>
                </a:solidFill>
              </a:rPr>
              <a:t>y_train</a:t>
            </a:r>
            <a:r>
              <a:rPr lang="en-IN" dirty="0" smtClean="0">
                <a:solidFill>
                  <a:srgbClr val="FF0000"/>
                </a:solidFill>
              </a:rPr>
              <a:t>)</a:t>
            </a:r>
            <a:endParaRPr lang="en-IN" dirty="0">
              <a:solidFill>
                <a:srgbClr val="FF0000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30135083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122886" r:id="rId3" imgW="13937020" imgH="5409524" progId="">
              <p:embed/>
            </p:oleObj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323528" y="1268760"/>
            <a:ext cx="828092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27918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964488" cy="1143000"/>
          </a:xfrm>
        </p:spPr>
        <p:txBody>
          <a:bodyPr>
            <a:noAutofit/>
          </a:bodyPr>
          <a:lstStyle/>
          <a:p>
            <a:pPr algn="l"/>
            <a:r>
              <a:rPr lang="en-IN" dirty="0" smtClean="0">
                <a:solidFill>
                  <a:srgbClr val="C00000"/>
                </a:solidFill>
              </a:rPr>
              <a:t>Advantages of logistic regression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9512" y="1600200"/>
            <a:ext cx="8964488" cy="4525963"/>
          </a:xfrm>
        </p:spPr>
        <p:txBody>
          <a:bodyPr>
            <a:normAutofit/>
          </a:bodyPr>
          <a:lstStyle/>
          <a:p>
            <a:r>
              <a:rPr lang="en-IN" sz="3600" b="1" dirty="0" smtClean="0">
                <a:solidFill>
                  <a:srgbClr val="FF0000"/>
                </a:solidFill>
              </a:rPr>
              <a:t>Doesn’t require input features to be scaled.</a:t>
            </a:r>
          </a:p>
          <a:p>
            <a:r>
              <a:rPr lang="en-IN" sz="3600" b="1" dirty="0" smtClean="0">
                <a:solidFill>
                  <a:srgbClr val="FF0000"/>
                </a:solidFill>
              </a:rPr>
              <a:t>Doesn’t require any </a:t>
            </a:r>
            <a:r>
              <a:rPr lang="en-IN" sz="3600" b="1" dirty="0" err="1" smtClean="0">
                <a:solidFill>
                  <a:srgbClr val="FF0000"/>
                </a:solidFill>
              </a:rPr>
              <a:t>tunning</a:t>
            </a:r>
            <a:r>
              <a:rPr lang="en-IN" sz="3600" b="1" dirty="0" smtClean="0">
                <a:solidFill>
                  <a:srgbClr val="FF0000"/>
                </a:solidFill>
              </a:rPr>
              <a:t>.</a:t>
            </a:r>
          </a:p>
          <a:p>
            <a:r>
              <a:rPr lang="en-IN" sz="3600" b="1" dirty="0" smtClean="0">
                <a:solidFill>
                  <a:srgbClr val="FF0000"/>
                </a:solidFill>
              </a:rPr>
              <a:t>Easy to implement.</a:t>
            </a:r>
            <a:endParaRPr lang="en-IN" sz="3600" b="1" dirty="0">
              <a:solidFill>
                <a:srgbClr val="FF0000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31349950"/>
              </p:ext>
            </p:extLst>
          </p:nvPr>
        </p:nvGraphicFramePr>
        <p:xfrm>
          <a:off x="7391400" y="44624"/>
          <a:ext cx="1676400" cy="679450"/>
        </p:xfrm>
        <a:graphic>
          <a:graphicData uri="http://schemas.openxmlformats.org/presentationml/2006/ole">
            <p:oleObj spid="_x0000_s123911" r:id="rId3" imgW="13937020" imgH="5409524" progId="">
              <p:embed/>
            </p:oleObj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251520" y="1268760"/>
            <a:ext cx="7632848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06960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964488" cy="1143000"/>
          </a:xfrm>
        </p:spPr>
        <p:txBody>
          <a:bodyPr>
            <a:noAutofit/>
          </a:bodyPr>
          <a:lstStyle/>
          <a:p>
            <a:pPr algn="l"/>
            <a:r>
              <a:rPr lang="en-IN" dirty="0" smtClean="0">
                <a:solidFill>
                  <a:srgbClr val="C00000"/>
                </a:solidFill>
              </a:rPr>
              <a:t>Disadvantages of logistic regression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9512" y="1600200"/>
            <a:ext cx="8964488" cy="4525963"/>
          </a:xfrm>
        </p:spPr>
        <p:txBody>
          <a:bodyPr>
            <a:normAutofit/>
          </a:bodyPr>
          <a:lstStyle/>
          <a:p>
            <a:r>
              <a:rPr lang="en-IN" sz="3600" b="1" dirty="0" smtClean="0">
                <a:solidFill>
                  <a:srgbClr val="FF0000"/>
                </a:solidFill>
              </a:rPr>
              <a:t>Can’t solve non-linear problems.</a:t>
            </a:r>
          </a:p>
          <a:p>
            <a:endParaRPr lang="en-IN" sz="3600" b="1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3528" y="1268760"/>
            <a:ext cx="792088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31349950"/>
              </p:ext>
            </p:extLst>
          </p:nvPr>
        </p:nvGraphicFramePr>
        <p:xfrm>
          <a:off x="7391400" y="44450"/>
          <a:ext cx="1676400" cy="679450"/>
        </p:xfrm>
        <a:graphic>
          <a:graphicData uri="http://schemas.openxmlformats.org/presentationml/2006/ole">
            <p:oleObj spid="_x0000_s126982" r:id="rId3" imgW="13937020" imgH="5409524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0410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4800" dirty="0" smtClean="0">
                <a:solidFill>
                  <a:srgbClr val="C00000"/>
                </a:solidFill>
              </a:rPr>
              <a:t>How to Install?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884213108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81928" r:id="rId3" imgW="13937020" imgH="5409524" progId="">
              <p:embed/>
            </p:oleObj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1560" y="1484784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Python Idle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 smtClean="0">
                <a:solidFill>
                  <a:srgbClr val="002060"/>
                </a:solidFill>
              </a:rPr>
              <a:t>pip install </a:t>
            </a:r>
            <a:r>
              <a:rPr lang="en-IN" sz="2400" b="1" dirty="0" err="1" smtClean="0">
                <a:solidFill>
                  <a:srgbClr val="002060"/>
                </a:solidFill>
              </a:rPr>
              <a:t>scikit</a:t>
            </a:r>
            <a:r>
              <a:rPr lang="en-IN" sz="2400" b="1" dirty="0" smtClean="0">
                <a:solidFill>
                  <a:srgbClr val="002060"/>
                </a:solidFill>
              </a:rPr>
              <a:t>-learn</a:t>
            </a:r>
            <a:endParaRPr lang="en-US" sz="2400" b="1" dirty="0" smtClean="0">
              <a:solidFill>
                <a:srgbClr val="C00000"/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42910" y="2786058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Anconda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 err="1" smtClean="0">
                <a:solidFill>
                  <a:srgbClr val="002060"/>
                </a:solidFill>
              </a:rPr>
              <a:t>conda</a:t>
            </a:r>
            <a:r>
              <a:rPr lang="en-IN" sz="2400" b="1" dirty="0" smtClean="0">
                <a:solidFill>
                  <a:srgbClr val="002060"/>
                </a:solidFill>
              </a:rPr>
              <a:t> install </a:t>
            </a:r>
            <a:r>
              <a:rPr lang="en-IN" sz="2400" b="1" dirty="0" err="1" smtClean="0">
                <a:solidFill>
                  <a:srgbClr val="002060"/>
                </a:solidFill>
              </a:rPr>
              <a:t>scikit</a:t>
            </a:r>
            <a:r>
              <a:rPr lang="en-IN" sz="2400" b="1" dirty="0" smtClean="0">
                <a:solidFill>
                  <a:srgbClr val="002060"/>
                </a:solidFill>
              </a:rPr>
              <a:t>-learn</a:t>
            </a:r>
            <a:endParaRPr lang="en-US" sz="2400" b="1" dirty="0" smtClean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910" y="4143380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err="1" smtClean="0"/>
              <a:t>Jupyter</a:t>
            </a:r>
            <a:r>
              <a:rPr lang="en-IN" sz="2400" dirty="0" smtClean="0"/>
              <a:t> Note Book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 smtClean="0">
                <a:solidFill>
                  <a:srgbClr val="002060"/>
                </a:solidFill>
              </a:rPr>
              <a:t>!pip install </a:t>
            </a:r>
            <a:r>
              <a:rPr lang="en-IN" sz="2400" b="1" dirty="0" err="1" smtClean="0">
                <a:solidFill>
                  <a:srgbClr val="002060"/>
                </a:solidFill>
              </a:rPr>
              <a:t>scikit</a:t>
            </a:r>
            <a:r>
              <a:rPr lang="en-IN" sz="2400" b="1" dirty="0" smtClean="0">
                <a:solidFill>
                  <a:srgbClr val="002060"/>
                </a:solidFill>
              </a:rPr>
              <a:t>-learn</a:t>
            </a:r>
            <a:endParaRPr lang="en-US" sz="2400" b="1" dirty="0" smtClean="0">
              <a:solidFill>
                <a:srgbClr val="C00000"/>
              </a:solidFill>
            </a:endParaRPr>
          </a:p>
        </p:txBody>
      </p:sp>
      <p:pic>
        <p:nvPicPr>
          <p:cNvPr id="10" name="Picture 68" descr="Logo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14942" y="1643050"/>
            <a:ext cx="3547260" cy="12858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002124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964488" cy="1143000"/>
          </a:xfrm>
        </p:spPr>
        <p:txBody>
          <a:bodyPr>
            <a:noAutofit/>
          </a:bodyPr>
          <a:lstStyle/>
          <a:p>
            <a:pPr algn="l"/>
            <a:r>
              <a:rPr lang="en-IN" dirty="0" smtClean="0">
                <a:solidFill>
                  <a:srgbClr val="C00000"/>
                </a:solidFill>
              </a:rPr>
              <a:t>Support Vector Machine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9512" y="1600201"/>
            <a:ext cx="8856984" cy="676672"/>
          </a:xfrm>
        </p:spPr>
        <p:txBody>
          <a:bodyPr>
            <a:normAutofit/>
          </a:bodyPr>
          <a:lstStyle/>
          <a:p>
            <a:r>
              <a:rPr lang="en-IN" sz="3600" b="1" dirty="0" smtClean="0">
                <a:solidFill>
                  <a:srgbClr val="FF0000"/>
                </a:solidFill>
              </a:rPr>
              <a:t>Objective is to maximize the </a:t>
            </a:r>
            <a:r>
              <a:rPr lang="en-IN" sz="3600" b="1" dirty="0" smtClean="0"/>
              <a:t>margin</a:t>
            </a:r>
            <a:r>
              <a:rPr lang="en-IN" sz="3600" b="1" dirty="0" smtClean="0">
                <a:solidFill>
                  <a:srgbClr val="FF0000"/>
                </a:solidFill>
              </a:rPr>
              <a:t>.</a:t>
            </a:r>
          </a:p>
          <a:p>
            <a:endParaRPr lang="en-IN" sz="3600" b="1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3528" y="1268760"/>
            <a:ext cx="792088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259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08920"/>
            <a:ext cx="3184177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9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420888"/>
            <a:ext cx="5070081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31349950"/>
              </p:ext>
            </p:extLst>
          </p:nvPr>
        </p:nvGraphicFramePr>
        <p:xfrm>
          <a:off x="7391400" y="44450"/>
          <a:ext cx="1676400" cy="679450"/>
        </p:xfrm>
        <a:graphic>
          <a:graphicData uri="http://schemas.openxmlformats.org/presentationml/2006/ole">
            <p:oleObj spid="_x0000_s125961" r:id="rId5" imgW="13937020" imgH="5409524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16428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964488" cy="1143000"/>
          </a:xfrm>
        </p:spPr>
        <p:txBody>
          <a:bodyPr>
            <a:noAutofit/>
          </a:bodyPr>
          <a:lstStyle/>
          <a:p>
            <a:pPr algn="l"/>
            <a:r>
              <a:rPr lang="en-IN" dirty="0" smtClean="0">
                <a:solidFill>
                  <a:srgbClr val="C00000"/>
                </a:solidFill>
              </a:rPr>
              <a:t>Maximum margin 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1268760"/>
                <a:ext cx="8856984" cy="5184576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𝒘</m:t>
                      </m:r>
                      <m:r>
                        <a:rPr lang="en-IN" sz="2800" b="1" i="1" baseline="-25000" smtClean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I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I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𝒘𝑻</m:t>
                      </m:r>
                      <m:r>
                        <a:rPr lang="en-I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𝒙</m:t>
                      </m:r>
                      <m:r>
                        <a:rPr lang="en-IN" sz="2800" b="1" i="1" baseline="-25000" smtClean="0">
                          <a:solidFill>
                            <a:srgbClr val="FF0000"/>
                          </a:solidFill>
                          <a:latin typeface="Cambria Math"/>
                        </a:rPr>
                        <m:t>𝒑𝒐𝒔</m:t>
                      </m:r>
                      <m:r>
                        <a:rPr lang="en-I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I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𝟏</m:t>
                      </m:r>
                      <m:r>
                        <a:rPr lang="en-I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       </m:t>
                      </m:r>
                      <m:d>
                        <m:d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IN" sz="2800" b="1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𝒘</m:t>
                      </m:r>
                      <m:r>
                        <a:rPr lang="en-IN" sz="2800" b="1" i="1" baseline="-2500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IN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IN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𝒘𝑻𝒙𝒏</m:t>
                      </m:r>
                      <m:r>
                        <a:rPr lang="en-IN" sz="2800" b="1" i="1" baseline="-25000" smtClean="0">
                          <a:solidFill>
                            <a:srgbClr val="FF0000"/>
                          </a:solidFill>
                          <a:latin typeface="Cambria Math"/>
                        </a:rPr>
                        <m:t>𝒆𝒈</m:t>
                      </m:r>
                      <m:r>
                        <a:rPr lang="en-IN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I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−</m:t>
                      </m:r>
                      <m:r>
                        <a:rPr lang="en-IN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𝟏</m:t>
                      </m:r>
                      <m:r>
                        <a:rPr lang="en-IN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        </m:t>
                      </m:r>
                      <m:d>
                        <m:d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en-IN" sz="2800" b="1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IN" sz="2800" b="1" dirty="0" smtClean="0">
                    <a:solidFill>
                      <a:srgbClr val="FF0000"/>
                    </a:solidFill>
                  </a:rPr>
                  <a:t>Subtract eq. 1 and 2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𝒘</m:t>
                      </m:r>
                      <m:r>
                        <a:rPr lang="en-IN" sz="2800" b="1" i="1" baseline="30000" smtClean="0">
                          <a:solidFill>
                            <a:srgbClr val="FF0000"/>
                          </a:solidFill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𝒙</m:t>
                          </m:r>
                          <m:r>
                            <a:rPr lang="en-IN" sz="2800" b="1" i="1" baseline="-2500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𝒑𝒐𝒔</m:t>
                          </m:r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𝒙𝒏</m:t>
                          </m:r>
                          <m:r>
                            <a:rPr lang="en-IN" sz="2800" b="1" i="1" baseline="-2500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𝒆𝒈</m:t>
                          </m:r>
                        </m:e>
                      </m:d>
                      <m:r>
                        <a:rPr lang="en-I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I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𝟐</m:t>
                      </m:r>
                    </m:oMath>
                  </m:oMathPara>
                </a14:m>
                <a:endParaRPr lang="en-IN" sz="2800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IN" sz="2800" b="1" dirty="0" smtClean="0">
                    <a:solidFill>
                      <a:srgbClr val="FF0000"/>
                    </a:solidFill>
                  </a:rPr>
                  <a:t>Normalize this by the length of vector w,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IN" sz="28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IN" sz="28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𝒘</m:t>
                              </m:r>
                            </m:e>
                          </m:d>
                        </m:e>
                      </m:d>
                      <m:r>
                        <a:rPr lang="en-I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IN" sz="28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IN" sz="28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𝒋</m:t>
                              </m:r>
                              <m:r>
                                <a:rPr lang="en-IN" sz="28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n-IN" sz="28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IN" sz="28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𝒎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IN" sz="2800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IN" sz="2800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𝒘</m:t>
                                  </m:r>
                                </m:e>
                                <m:sub/>
                                <m:sup>
                                  <m:r>
                                    <a:rPr lang="en-IN" sz="2800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bSup>
                              <m:r>
                                <a:rPr lang="en-IN" sz="2800" b="1" i="1" baseline="-2500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𝒋</m:t>
                              </m:r>
                            </m:e>
                          </m:nary>
                        </m:e>
                      </m:rad>
                    </m:oMath>
                  </m:oMathPara>
                </a14:m>
                <a:endParaRPr lang="en-IN" sz="2800" b="1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IN" sz="2800" b="1" dirty="0" smtClean="0">
                    <a:solidFill>
                      <a:srgbClr val="FF0000"/>
                    </a:solidFill>
                  </a:rPr>
                  <a:t>So, equation becomes: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𝒘</m:t>
                          </m:r>
                          <m:r>
                            <a:rPr lang="en-IN" sz="2800" b="1" i="1" baseline="3000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𝑻</m:t>
                          </m:r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𝒙𝒑</m:t>
                          </m:r>
                          <m:r>
                            <a:rPr lang="en-IN" sz="2800" b="1" i="1" baseline="-2500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𝒐𝒔</m:t>
                          </m:r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𝒙𝒏</m:t>
                          </m:r>
                          <m:r>
                            <a:rPr lang="en-IN" sz="2800" b="1" i="1" baseline="-2500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𝒆𝒈</m:t>
                          </m:r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IN" sz="28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IN" sz="28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𝒘</m:t>
                              </m:r>
                            </m:e>
                          </m:d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|</m:t>
                          </m:r>
                        </m:den>
                      </m:f>
                      <m:r>
                        <a:rPr lang="en-I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𝟐</m:t>
                          </m:r>
                        </m:num>
                        <m:den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IN" sz="28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IN" sz="28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𝒘</m:t>
                              </m:r>
                            </m:e>
                          </m:d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IN" sz="2800" b="1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IN" sz="2800" b="1" dirty="0" smtClean="0">
                    <a:solidFill>
                      <a:srgbClr val="FF0000"/>
                    </a:solidFill>
                  </a:rPr>
                  <a:t>Left side of equation is called </a:t>
                </a:r>
                <a:r>
                  <a:rPr lang="en-IN" sz="2800" b="1" dirty="0" smtClean="0"/>
                  <a:t>margin</a:t>
                </a:r>
                <a:r>
                  <a:rPr lang="en-IN" sz="2800" b="1" dirty="0" smtClean="0">
                    <a:solidFill>
                      <a:srgbClr val="FF0000"/>
                    </a:solidFill>
                  </a:rPr>
                  <a:t>.</a:t>
                </a:r>
              </a:p>
              <a:p>
                <a:pPr marL="0" indent="0">
                  <a:buNone/>
                </a:pPr>
                <a:endParaRPr lang="en-IN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1268760"/>
                <a:ext cx="8856984" cy="5184576"/>
              </a:xfrm>
              <a:blipFill rotWithShape="1">
                <a:blip r:embed="rId3"/>
                <a:stretch>
                  <a:fillRect l="-10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>
            <a:off x="323528" y="1268760"/>
            <a:ext cx="792088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418564065"/>
              </p:ext>
            </p:extLst>
          </p:nvPr>
        </p:nvGraphicFramePr>
        <p:xfrm>
          <a:off x="7391400" y="44450"/>
          <a:ext cx="1676400" cy="679450"/>
        </p:xfrm>
        <a:graphic>
          <a:graphicData uri="http://schemas.openxmlformats.org/presentationml/2006/ole">
            <p:oleObj spid="_x0000_s128006" r:id="rId4" imgW="13937020" imgH="5409524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4330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964488" cy="1143000"/>
          </a:xfrm>
        </p:spPr>
        <p:txBody>
          <a:bodyPr>
            <a:noAutofit/>
          </a:bodyPr>
          <a:lstStyle/>
          <a:p>
            <a:pPr algn="l"/>
            <a:r>
              <a:rPr lang="en-IN" dirty="0" smtClean="0">
                <a:solidFill>
                  <a:srgbClr val="C00000"/>
                </a:solidFill>
              </a:rPr>
              <a:t>Non-linear Separable Data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9512" y="1268760"/>
            <a:ext cx="8856984" cy="51845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2800" b="1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3528" y="1268760"/>
            <a:ext cx="792088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855187534"/>
              </p:ext>
            </p:extLst>
          </p:nvPr>
        </p:nvGraphicFramePr>
        <p:xfrm>
          <a:off x="7391400" y="44450"/>
          <a:ext cx="1676400" cy="679450"/>
        </p:xfrm>
        <a:graphic>
          <a:graphicData uri="http://schemas.openxmlformats.org/presentationml/2006/ole">
            <p:oleObj spid="_x0000_s131077" r:id="rId3" imgW="13937020" imgH="5409524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78201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964488" cy="1143000"/>
          </a:xfrm>
        </p:spPr>
        <p:txBody>
          <a:bodyPr>
            <a:noAutofit/>
          </a:bodyPr>
          <a:lstStyle/>
          <a:p>
            <a:pPr algn="l"/>
            <a:r>
              <a:rPr lang="en-IN" dirty="0" smtClean="0">
                <a:solidFill>
                  <a:srgbClr val="C00000"/>
                </a:solidFill>
              </a:rPr>
              <a:t>Non-linear separable case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9512" y="1268760"/>
            <a:ext cx="4824536" cy="5184576"/>
          </a:xfrm>
        </p:spPr>
        <p:txBody>
          <a:bodyPr>
            <a:normAutofit/>
          </a:bodyPr>
          <a:lstStyle/>
          <a:p>
            <a:r>
              <a:rPr lang="en-IN" sz="2800" b="1" dirty="0" smtClean="0">
                <a:solidFill>
                  <a:srgbClr val="FF0000"/>
                </a:solidFill>
              </a:rPr>
              <a:t>Slack variables are added for nonlinearly separable data to allow convergence.</a:t>
            </a:r>
          </a:p>
          <a:p>
            <a:r>
              <a:rPr lang="en-IN" sz="2800" b="1" dirty="0" smtClean="0">
                <a:solidFill>
                  <a:srgbClr val="FF0000"/>
                </a:solidFill>
              </a:rPr>
              <a:t>Positive values slack variables are added to the linear constraints:</a:t>
            </a:r>
          </a:p>
          <a:p>
            <a:endParaRPr lang="en-IN" sz="2800" b="1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3528" y="1268760"/>
            <a:ext cx="792088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894247130"/>
              </p:ext>
            </p:extLst>
          </p:nvPr>
        </p:nvGraphicFramePr>
        <p:xfrm>
          <a:off x="7391400" y="44450"/>
          <a:ext cx="1676400" cy="679450"/>
        </p:xfrm>
        <a:graphic>
          <a:graphicData uri="http://schemas.openxmlformats.org/presentationml/2006/ole">
            <p:oleObj spid="_x0000_s129031" r:id="rId3" imgW="13937020" imgH="5409524" progId="">
              <p:embed/>
            </p:oleObj>
          </a:graphicData>
        </a:graphic>
      </p:graphicFrame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04049" y="1916832"/>
            <a:ext cx="3960440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7584" y="4293096"/>
            <a:ext cx="3707251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31828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964488" cy="1143000"/>
          </a:xfrm>
        </p:spPr>
        <p:txBody>
          <a:bodyPr>
            <a:noAutofit/>
          </a:bodyPr>
          <a:lstStyle/>
          <a:p>
            <a:pPr algn="l"/>
            <a:r>
              <a:rPr lang="en-IN" dirty="0" smtClean="0">
                <a:solidFill>
                  <a:srgbClr val="C00000"/>
                </a:solidFill>
              </a:rPr>
              <a:t>Objective Function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1268760"/>
                <a:ext cx="8856984" cy="518457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N" sz="2800" b="1" dirty="0" smtClean="0">
                    <a:solidFill>
                      <a:srgbClr val="FF0000"/>
                    </a:solidFill>
                  </a:rPr>
                  <a:t>Minimize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𝟐</m:t>
                        </m:r>
                      </m:den>
                    </m:f>
                    <m:d>
                      <m:dPr>
                        <m:begChr m:val="|"/>
                        <m:endChr m:val="|"/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IN" sz="28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sz="28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𝒘</m:t>
                            </m:r>
                          </m:e>
                        </m:d>
                      </m:e>
                    </m:d>
                    <m:r>
                      <a:rPr lang="en-IN" sz="2800" b="1" i="1" baseline="30000" smtClean="0">
                        <a:solidFill>
                          <a:srgbClr val="FF0000"/>
                        </a:solidFill>
                        <a:latin typeface="Cambria Math"/>
                      </a:rPr>
                      <m:t>𝟐</m:t>
                    </m:r>
                    <m:r>
                      <a:rPr lang="en-I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r>
                      <a:rPr lang="en-I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𝑪</m:t>
                    </m:r>
                    <m:r>
                      <a:rPr lang="en-I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nary>
                      <m:naryPr>
                        <m:chr m:val="∑"/>
                        <m:supHide m:val="on"/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𝒊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IN" sz="28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𝝃</m:t>
                            </m:r>
                          </m:e>
                          <m:sup>
                            <m:r>
                              <a:rPr lang="en-IN" sz="28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IN" sz="28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𝒊</m:t>
                            </m:r>
                            <m:r>
                              <a:rPr lang="en-IN" sz="28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)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IN" sz="2800" b="1" dirty="0" smtClean="0">
                    <a:solidFill>
                      <a:srgbClr val="FF0000"/>
                    </a:solidFill>
                  </a:rPr>
                  <a:t>)</a:t>
                </a:r>
              </a:p>
              <a:p>
                <a:r>
                  <a:rPr lang="en-IN" sz="2800" b="1" dirty="0" smtClean="0">
                    <a:solidFill>
                      <a:srgbClr val="FF0000"/>
                    </a:solidFill>
                  </a:rPr>
                  <a:t>C controls the penalty for misclassification.</a:t>
                </a:r>
              </a:p>
              <a:p>
                <a:r>
                  <a:rPr lang="en-IN" sz="2800" b="1" dirty="0" smtClean="0">
                    <a:solidFill>
                      <a:srgbClr val="FF0000"/>
                    </a:solidFill>
                  </a:rPr>
                  <a:t>C is used to control the width of margin.</a:t>
                </a:r>
              </a:p>
              <a:p>
                <a:endParaRPr lang="en-IN" sz="2800" b="1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IN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1268760"/>
                <a:ext cx="8856984" cy="5184576"/>
              </a:xfrm>
              <a:blipFill rotWithShape="1">
                <a:blip r:embed="rId3"/>
                <a:stretch>
                  <a:fillRect l="-1376" t="-10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>
            <a:off x="323528" y="1268760"/>
            <a:ext cx="792088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386183130"/>
              </p:ext>
            </p:extLst>
          </p:nvPr>
        </p:nvGraphicFramePr>
        <p:xfrm>
          <a:off x="7391400" y="44450"/>
          <a:ext cx="1676400" cy="679450"/>
        </p:xfrm>
        <a:graphic>
          <a:graphicData uri="http://schemas.openxmlformats.org/presentationml/2006/ole">
            <p:oleObj spid="_x0000_s130055" r:id="rId4" imgW="13937020" imgH="5409524" progId="">
              <p:embed/>
            </p:oleObj>
          </a:graphicData>
        </a:graphic>
      </p:graphicFrame>
      <p:pic>
        <p:nvPicPr>
          <p:cNvPr id="130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573016"/>
            <a:ext cx="6192688" cy="2554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02333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IN" sz="4800" dirty="0" smtClean="0">
                <a:solidFill>
                  <a:srgbClr val="C00000"/>
                </a:solidFill>
              </a:rPr>
              <a:t>Support Vector Machine (Kernels)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>
                <a:solidFill>
                  <a:srgbClr val="FF0000"/>
                </a:solidFill>
              </a:rPr>
              <a:t>Linear Kernel SVM</a:t>
            </a:r>
          </a:p>
          <a:p>
            <a:r>
              <a:rPr lang="en-IN" b="1" dirty="0" smtClean="0">
                <a:solidFill>
                  <a:srgbClr val="FF0000"/>
                </a:solidFill>
              </a:rPr>
              <a:t>Polynomial Kernel SVM</a:t>
            </a:r>
          </a:p>
          <a:p>
            <a:r>
              <a:rPr lang="en-IN" b="1" dirty="0" smtClean="0">
                <a:solidFill>
                  <a:srgbClr val="FF0000"/>
                </a:solidFill>
              </a:rPr>
              <a:t>Radial Kernel SVM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40557922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133125" r:id="rId3" imgW="13937020" imgH="5409524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24203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4800" dirty="0" smtClean="0">
                <a:solidFill>
                  <a:srgbClr val="C00000"/>
                </a:solidFill>
              </a:rPr>
              <a:t>Linear Kernel SVM</a:t>
            </a:r>
            <a:endParaRPr lang="en-IN" sz="48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b="1" dirty="0" smtClean="0">
                    <a:solidFill>
                      <a:srgbClr val="FF0000"/>
                    </a:solidFill>
                  </a:rPr>
                  <a:t>Dot-product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𝑲</m:t>
                      </m:r>
                      <m:d>
                        <m:dPr>
                          <m:ctrlP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𝒙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𝒙𝒊</m:t>
                          </m:r>
                        </m:e>
                      </m:d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𝒔𝒖𝒎</m:t>
                      </m:r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𝒙</m:t>
                      </m:r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∗</m:t>
                      </m:r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𝒙𝒊</m:t>
                      </m:r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IN" b="1" dirty="0" smtClean="0">
                  <a:solidFill>
                    <a:srgbClr val="FF0000"/>
                  </a:solidFill>
                </a:endParaRPr>
              </a:p>
              <a:p>
                <a:r>
                  <a:rPr lang="en-IN" b="1" dirty="0" smtClean="0">
                    <a:solidFill>
                      <a:srgbClr val="FF0000"/>
                    </a:solidFill>
                  </a:rPr>
                  <a:t>Defines similarity or distance measure between new data and the support vectors.</a:t>
                </a:r>
              </a:p>
              <a:p>
                <a:endParaRPr lang="en-IN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655689404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134149" r:id="rId4" imgW="13937020" imgH="5409524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97737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4800" dirty="0" smtClean="0">
                <a:solidFill>
                  <a:srgbClr val="C00000"/>
                </a:solidFill>
              </a:rPr>
              <a:t>Polynomial Kernel SVM</a:t>
            </a:r>
            <a:endParaRPr lang="en-IN" sz="48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IN" b="1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𝑲</m:t>
                      </m:r>
                      <m:d>
                        <m:dPr>
                          <m:ctrlP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𝒙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𝒙𝒊</m:t>
                          </m:r>
                        </m:e>
                      </m:d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𝟏</m:t>
                      </m:r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𝒔𝒖𝒎</m:t>
                      </m:r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𝒙</m:t>
                      </m:r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∗</m:t>
                      </m:r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𝒙𝒊</m:t>
                      </m:r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)^</m:t>
                      </m:r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𝒅</m:t>
                      </m:r>
                    </m:oMath>
                  </m:oMathPara>
                </a14:m>
                <a:endParaRPr lang="en-IN" b="1" dirty="0" smtClean="0">
                  <a:solidFill>
                    <a:srgbClr val="FF0000"/>
                  </a:solidFill>
                </a:endParaRPr>
              </a:p>
              <a:p>
                <a:r>
                  <a:rPr lang="en-IN" b="1" dirty="0" smtClean="0">
                    <a:solidFill>
                      <a:srgbClr val="FF0000"/>
                    </a:solidFill>
                  </a:rPr>
                  <a:t>d is the degree of polynomial.</a:t>
                </a:r>
              </a:p>
              <a:p>
                <a:pPr marL="0" indent="0">
                  <a:buNone/>
                </a:pPr>
                <a:endParaRPr lang="en-IN" b="1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IN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6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167536115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135174" r:id="rId4" imgW="13937020" imgH="5409524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75373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4800" dirty="0" smtClean="0">
                <a:solidFill>
                  <a:srgbClr val="C00000"/>
                </a:solidFill>
              </a:rPr>
              <a:t>Radial Kernel SVM</a:t>
            </a:r>
            <a:endParaRPr lang="en-IN" sz="48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IN" b="1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𝑲</m:t>
                      </m:r>
                      <m:d>
                        <m:dPr>
                          <m:ctrlP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𝒙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𝒙𝒊</m:t>
                          </m:r>
                        </m:e>
                      </m:d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𝒆𝒙𝒑</m:t>
                      </m:r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(−</m:t>
                      </m:r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𝒈𝒂𝒎𝒎𝒂</m:t>
                      </m:r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∗</m:t>
                      </m:r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𝒔𝒖𝒎</m:t>
                      </m:r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d>
                        <m:dPr>
                          <m:ctrlP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𝒙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𝒙</m:t>
                          </m:r>
                          <m:sSup>
                            <m:sSupPr>
                              <m:ctrlPr>
                                <a:rPr lang="en-IN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IN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𝒊</m:t>
                              </m:r>
                            </m:e>
                            <m:sup>
                              <m:r>
                                <a:rPr lang="en-IN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IN" b="1" dirty="0" smtClean="0">
                  <a:solidFill>
                    <a:srgbClr val="FF0000"/>
                  </a:solidFill>
                </a:endParaRPr>
              </a:p>
              <a:p>
                <a:r>
                  <a:rPr lang="en-IN" b="1" dirty="0" smtClean="0">
                    <a:solidFill>
                      <a:srgbClr val="FF0000"/>
                    </a:solidFill>
                  </a:rPr>
                  <a:t>Good default value for gamma is 0.1</a:t>
                </a:r>
              </a:p>
              <a:p>
                <a:r>
                  <a:rPr lang="en-IN" b="1" dirty="0" smtClean="0">
                    <a:solidFill>
                      <a:srgbClr val="FF0000"/>
                    </a:solidFill>
                  </a:rPr>
                  <a:t>Gamma lies in range of 0 to 1.</a:t>
                </a:r>
              </a:p>
              <a:p>
                <a:endParaRPr lang="en-IN" b="1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IN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6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507467256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136198" r:id="rId4" imgW="13937020" imgH="5409524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91997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4800" dirty="0" smtClean="0">
                <a:solidFill>
                  <a:srgbClr val="C00000"/>
                </a:solidFill>
              </a:rPr>
              <a:t>SVM Advantages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>
                <a:solidFill>
                  <a:srgbClr val="FF0000"/>
                </a:solidFill>
              </a:rPr>
              <a:t>Works well with unstructured data like text and images.</a:t>
            </a:r>
          </a:p>
          <a:p>
            <a:r>
              <a:rPr lang="en-IN" b="1" dirty="0" smtClean="0">
                <a:solidFill>
                  <a:srgbClr val="FF0000"/>
                </a:solidFill>
              </a:rPr>
              <a:t>The kernel trick is real strength of SVM.</a:t>
            </a:r>
          </a:p>
          <a:p>
            <a:r>
              <a:rPr lang="en-IN" b="1" dirty="0" smtClean="0">
                <a:solidFill>
                  <a:srgbClr val="FF0000"/>
                </a:solidFill>
              </a:rPr>
              <a:t>The risk of over-fitting is less in SVM.</a:t>
            </a:r>
          </a:p>
          <a:p>
            <a:r>
              <a:rPr lang="en-IN" b="1" dirty="0" smtClean="0">
                <a:solidFill>
                  <a:srgbClr val="FF0000"/>
                </a:solidFill>
              </a:rPr>
              <a:t>It scales relatively well to high dimensional data.</a:t>
            </a:r>
          </a:p>
          <a:p>
            <a:pPr marL="0" indent="0">
              <a:buNone/>
            </a:pP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54834724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137221" r:id="rId3" imgW="13937020" imgH="5409524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67547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4800" dirty="0" smtClean="0">
                <a:solidFill>
                  <a:srgbClr val="C00000"/>
                </a:solidFill>
              </a:rPr>
              <a:t>No Free Lunch Theorem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884213108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83976" r:id="rId3" imgW="13937020" imgH="5409524" progId="">
              <p:embed/>
            </p:oleObj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1560" y="1484784"/>
            <a:ext cx="820891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002060"/>
                </a:solidFill>
              </a:rPr>
              <a:t>No Classifier works best across all possible scenarios.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 smtClean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b="1" dirty="0" smtClean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b="1" dirty="0" smtClean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b="1" dirty="0" smtClean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b="1" dirty="0" smtClean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b="1" dirty="0" smtClean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b="1" dirty="0" smtClean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b="1" dirty="0" smtClean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b="1" dirty="0" smtClean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 smtClean="0">
              <a:solidFill>
                <a:srgbClr val="C00000"/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pic>
        <p:nvPicPr>
          <p:cNvPr id="8" name="Picture 8" descr="Image result for no free lunch theorem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28794" y="2357430"/>
            <a:ext cx="3500462" cy="2857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0021246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4800" dirty="0" smtClean="0">
                <a:solidFill>
                  <a:srgbClr val="C00000"/>
                </a:solidFill>
              </a:rPr>
              <a:t>SVM Disadvantages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>
                <a:solidFill>
                  <a:srgbClr val="FF0000"/>
                </a:solidFill>
              </a:rPr>
              <a:t>Choosing a “good” kernel function is not easy.</a:t>
            </a:r>
          </a:p>
          <a:p>
            <a:r>
              <a:rPr lang="en-IN" b="1" dirty="0" smtClean="0">
                <a:solidFill>
                  <a:srgbClr val="FF0000"/>
                </a:solidFill>
              </a:rPr>
              <a:t>Long training time for large datasets.</a:t>
            </a:r>
          </a:p>
          <a:p>
            <a:r>
              <a:rPr lang="en-IN" b="1" dirty="0" smtClean="0">
                <a:solidFill>
                  <a:srgbClr val="FF0000"/>
                </a:solidFill>
              </a:rPr>
              <a:t>Difficult to understand and interpret the final model.</a:t>
            </a:r>
          </a:p>
          <a:p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986325618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138246" r:id="rId3" imgW="13937020" imgH="5409524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25704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72" name="Picture 7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0113" y="198120"/>
            <a:ext cx="7620000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961721" y="510540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Date Placeholder 3">
            <a:extLst>
              <a:ext uri="{FF2B5EF4-FFF2-40B4-BE49-F238E27FC236}">
                <a16:creationId xmlns:a16="http://schemas.microsoft.com/office/drawing/2014/main" xmlns="" id="{ABCD7C30-1B6E-475E-BBFE-37A8D85412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986325618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139270" r:id="rId4" imgW="13937020" imgH="5409524" progId="">
              <p:embed/>
            </p:oleObj>
          </a:graphicData>
        </a:graphic>
      </p:graphicFrame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272273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3600" dirty="0" smtClean="0">
                <a:solidFill>
                  <a:srgbClr val="C00000"/>
                </a:solidFill>
              </a:rPr>
              <a:t>Choosing a classification Algorithm?</a:t>
            </a:r>
            <a:endParaRPr lang="en-IN" sz="36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884213108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82952" r:id="rId3" imgW="13937020" imgH="5409524" progId="">
              <p:embed/>
            </p:oleObj>
          </a:graphicData>
        </a:graphic>
      </p:graphicFrame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00034" y="178592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60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Parameters for choosing a classification algorithm </a:t>
            </a:r>
            <a:endParaRPr kumimoji="0" lang="en-IN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285852" y="285749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2948" name="AutoShape 4" descr="Image result for no free lunch theore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950" name="AutoShape 6" descr="Image result for no free lunch theore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571868" y="3571876"/>
            <a:ext cx="507206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 smtClean="0">
                <a:solidFill>
                  <a:srgbClr val="002060"/>
                </a:solidFill>
              </a:rPr>
              <a:t>Performance may depends 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b="1" dirty="0" smtClean="0">
                <a:solidFill>
                  <a:srgbClr val="002060"/>
                </a:solidFill>
              </a:rPr>
              <a:t>Number of features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b="1" dirty="0" smtClean="0">
                <a:solidFill>
                  <a:srgbClr val="002060"/>
                </a:solidFill>
              </a:rPr>
              <a:t>Number of samples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b="1" dirty="0" smtClean="0">
                <a:solidFill>
                  <a:srgbClr val="002060"/>
                </a:solidFill>
              </a:rPr>
              <a:t>The amount of noise in dataset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b="1" dirty="0" smtClean="0">
                <a:solidFill>
                  <a:srgbClr val="002060"/>
                </a:solidFill>
              </a:rPr>
              <a:t>Classes are linearly separable or </a:t>
            </a:r>
            <a:r>
              <a:rPr lang="en-IN" sz="2400" b="1" u="sng" dirty="0" smtClean="0">
                <a:solidFill>
                  <a:srgbClr val="002060"/>
                </a:solidFill>
              </a:rPr>
              <a:t>NOT</a:t>
            </a:r>
            <a:r>
              <a:rPr lang="en-IN" sz="2400" b="1" dirty="0" smtClean="0">
                <a:solidFill>
                  <a:srgbClr val="002060"/>
                </a:solidFill>
              </a:rPr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02124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4800" dirty="0" smtClean="0">
                <a:solidFill>
                  <a:srgbClr val="C00000"/>
                </a:solidFill>
              </a:rPr>
              <a:t>Selection of Features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884213108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86024" r:id="rId3" imgW="13937020" imgH="5409524" progId="">
              <p:embed/>
            </p:oleObj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1560" y="1484784"/>
            <a:ext cx="8208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rgbClr val="C00000"/>
                </a:solidFill>
              </a:rPr>
              <a:t>Features to classify dissimilar Object </a:t>
            </a:r>
          </a:p>
          <a:p>
            <a:r>
              <a:rPr lang="en-IN" sz="2400" b="1" dirty="0" smtClean="0">
                <a:solidFill>
                  <a:srgbClr val="C00000"/>
                </a:solidFill>
              </a:rPr>
              <a:t>	</a:t>
            </a:r>
            <a:endParaRPr lang="en-US" sz="2400" b="1" dirty="0" smtClean="0">
              <a:solidFill>
                <a:srgbClr val="C00000"/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sp>
        <p:nvSpPr>
          <p:cNvPr id="86020" name="AutoShape 4" descr="Image result for tig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022" name="AutoShape 6" descr="Image result for tig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6024" name="Picture 8" descr="Related imag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00166" y="2285992"/>
            <a:ext cx="2643191" cy="2643191"/>
          </a:xfrm>
          <a:prstGeom prst="rect">
            <a:avLst/>
          </a:prstGeom>
          <a:noFill/>
        </p:spPr>
      </p:pic>
      <p:pic>
        <p:nvPicPr>
          <p:cNvPr id="86026" name="Picture 10" descr="Image result for leopard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57752" y="2071678"/>
            <a:ext cx="3579742" cy="2714644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000364" y="5072074"/>
            <a:ext cx="8208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rgbClr val="C00000"/>
                </a:solidFill>
              </a:rPr>
              <a:t>Tiger Vs Leopard </a:t>
            </a:r>
            <a:br>
              <a:rPr lang="en-IN" sz="2400" b="1" dirty="0" smtClean="0">
                <a:solidFill>
                  <a:srgbClr val="C00000"/>
                </a:solidFill>
              </a:rPr>
            </a:br>
            <a:endParaRPr lang="en-US" sz="2400" b="1" dirty="0" smtClean="0">
              <a:solidFill>
                <a:srgbClr val="C00000"/>
              </a:solidFill>
            </a:endParaRPr>
          </a:p>
        </p:txBody>
      </p:sp>
      <p:sp>
        <p:nvSpPr>
          <p:cNvPr id="13" name="Explosion 2 12"/>
          <p:cNvSpPr/>
          <p:nvPr/>
        </p:nvSpPr>
        <p:spPr>
          <a:xfrm>
            <a:off x="5857884" y="5000636"/>
            <a:ext cx="3286116" cy="1571636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 smtClean="0">
                <a:solidFill>
                  <a:schemeClr val="tx1"/>
                </a:solidFill>
              </a:rPr>
              <a:t>Easy?? </a:t>
            </a:r>
            <a:endParaRPr lang="en-US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02124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4800" dirty="0" smtClean="0">
                <a:solidFill>
                  <a:srgbClr val="C00000"/>
                </a:solidFill>
              </a:rPr>
              <a:t>Selection of Features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884213108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106504" r:id="rId3" imgW="13937020" imgH="5409524" progId="">
              <p:embed/>
            </p:oleObj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1560" y="1484784"/>
            <a:ext cx="8208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rgbClr val="C00000"/>
                </a:solidFill>
              </a:rPr>
              <a:t>Features to classify similar Object </a:t>
            </a:r>
          </a:p>
          <a:p>
            <a:r>
              <a:rPr lang="en-IN" sz="2400" b="1" dirty="0" smtClean="0">
                <a:solidFill>
                  <a:srgbClr val="C00000"/>
                </a:solidFill>
              </a:rPr>
              <a:t>	</a:t>
            </a:r>
            <a:endParaRPr lang="en-US" sz="2400" b="1" dirty="0" smtClean="0">
              <a:solidFill>
                <a:srgbClr val="C00000"/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sp>
        <p:nvSpPr>
          <p:cNvPr id="86020" name="AutoShape 4" descr="Image result for tig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022" name="AutoShape 6" descr="Image result for tig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6026" name="Picture 10" descr="Image result for leopar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57752" y="2071678"/>
            <a:ext cx="3579742" cy="2714644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000364" y="5072074"/>
            <a:ext cx="8208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rgbClr val="C00000"/>
                </a:solidFill>
              </a:rPr>
              <a:t>Jaguar Vs Leopard </a:t>
            </a:r>
            <a:br>
              <a:rPr lang="en-IN" sz="2400" b="1" dirty="0" smtClean="0">
                <a:solidFill>
                  <a:srgbClr val="C00000"/>
                </a:solidFill>
              </a:rPr>
            </a:br>
            <a:endParaRPr lang="en-US" sz="2400" b="1" dirty="0" smtClean="0">
              <a:solidFill>
                <a:srgbClr val="C00000"/>
              </a:solidFill>
            </a:endParaRPr>
          </a:p>
        </p:txBody>
      </p:sp>
      <p:sp>
        <p:nvSpPr>
          <p:cNvPr id="13" name="Explosion 2 12"/>
          <p:cNvSpPr/>
          <p:nvPr/>
        </p:nvSpPr>
        <p:spPr>
          <a:xfrm>
            <a:off x="5857884" y="5000636"/>
            <a:ext cx="3286116" cy="1571636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 smtClean="0">
                <a:solidFill>
                  <a:schemeClr val="tx1"/>
                </a:solidFill>
              </a:rPr>
              <a:t>?? </a:t>
            </a:r>
            <a:endParaRPr lang="en-US" sz="3200" b="1" dirty="0">
              <a:solidFill>
                <a:schemeClr val="tx1"/>
              </a:solidFill>
            </a:endParaRPr>
          </a:p>
        </p:txBody>
      </p:sp>
      <p:pic>
        <p:nvPicPr>
          <p:cNvPr id="106500" name="Picture 4" descr="Image result for jaguar animal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8596" y="2159564"/>
            <a:ext cx="3929090" cy="26181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002124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 smtClean="0">
                <a:solidFill>
                  <a:srgbClr val="C00000"/>
                </a:solidFill>
              </a:rPr>
              <a:t>Training a machine learning algorithm</a:t>
            </a:r>
            <a:endParaRPr lang="en-IN" sz="32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884213108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85000" r:id="rId3" imgW="13937020" imgH="5409524" progId="">
              <p:embed/>
            </p:oleObj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1560" y="148478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Training a machine learning algorithm can be summarized in 5 main steps.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002060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b="1" dirty="0" smtClean="0">
                <a:solidFill>
                  <a:srgbClr val="002060"/>
                </a:solidFill>
              </a:rPr>
              <a:t>Selection of features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b="1" dirty="0" smtClean="0">
                <a:solidFill>
                  <a:srgbClr val="002060"/>
                </a:solidFill>
              </a:rPr>
              <a:t>Choosing a performance Metrics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b="1" dirty="0" smtClean="0">
                <a:solidFill>
                  <a:srgbClr val="002060"/>
                </a:solidFill>
              </a:rPr>
              <a:t>Choosing a classifier and Optimization Algorithm.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b="1" dirty="0" smtClean="0">
                <a:solidFill>
                  <a:srgbClr val="002060"/>
                </a:solidFill>
              </a:rPr>
              <a:t>Evaluating the performance of model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b="1" dirty="0" smtClean="0">
                <a:solidFill>
                  <a:srgbClr val="002060"/>
                </a:solidFill>
              </a:rPr>
              <a:t>Tuning the algorithm.</a:t>
            </a:r>
            <a:endParaRPr lang="en-US" sz="2400" b="1" dirty="0" smtClean="0">
              <a:solidFill>
                <a:srgbClr val="C00000"/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002124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4800" dirty="0" err="1" smtClean="0">
                <a:solidFill>
                  <a:srgbClr val="C00000"/>
                </a:solidFill>
              </a:rPr>
              <a:t>Perceptorn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884213108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88072" r:id="rId3" imgW="13937020" imgH="5409524" progId="">
              <p:embed/>
            </p:oleObj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1560" y="1484784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 smtClean="0">
                <a:solidFill>
                  <a:srgbClr val="002060"/>
                </a:solidFill>
              </a:rPr>
              <a:t>2 class classifier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 smtClean="0">
                <a:solidFill>
                  <a:srgbClr val="002060"/>
                </a:solidFill>
              </a:rPr>
              <a:t>Linear separable patterns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 smtClean="0">
              <a:solidFill>
                <a:srgbClr val="C00000"/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lc="http://schemas.openxmlformats.org/drawingml/2006/lockedCanvas" xmlns:a16="http://schemas.microsoft.com/office/drawing/2014/main" id="{ED9C4228-4EBB-4AC4-8F16-39A52B915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14546" y="2428868"/>
            <a:ext cx="4314825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002124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30233</TotalTime>
  <Words>968</Words>
  <Application>Microsoft Office PowerPoint</Application>
  <PresentationFormat>On-screen Show (4:3)</PresentationFormat>
  <Paragraphs>218</Paragraphs>
  <Slides>41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INT247 Machine Learning Foundations</vt:lpstr>
      <vt:lpstr>Introduction to scikit-learn</vt:lpstr>
      <vt:lpstr>How to Install?</vt:lpstr>
      <vt:lpstr>No Free Lunch Theorem</vt:lpstr>
      <vt:lpstr>Choosing a classification Algorithm?</vt:lpstr>
      <vt:lpstr>Selection of Features</vt:lpstr>
      <vt:lpstr>Selection of Features</vt:lpstr>
      <vt:lpstr>Training a machine learning algorithm</vt:lpstr>
      <vt:lpstr>Perceptorn</vt:lpstr>
      <vt:lpstr>Training Perceptron using scikit-learn </vt:lpstr>
      <vt:lpstr>Available Datasets in scikit</vt:lpstr>
      <vt:lpstr>Load Dataset</vt:lpstr>
      <vt:lpstr>Split data in train and test</vt:lpstr>
      <vt:lpstr>Feature Scaling</vt:lpstr>
      <vt:lpstr>Train Perceptron Model</vt:lpstr>
      <vt:lpstr>Prediction on new data</vt:lpstr>
      <vt:lpstr>Compute Accuracy</vt:lpstr>
      <vt:lpstr>Logistic Regression and Conditional Probabilities</vt:lpstr>
      <vt:lpstr>Odds Ratio</vt:lpstr>
      <vt:lpstr>Activation Function in Logistic Regression</vt:lpstr>
      <vt:lpstr>Decision Boundary</vt:lpstr>
      <vt:lpstr>Cost Function</vt:lpstr>
      <vt:lpstr>Weight Updating in Logistic Regression</vt:lpstr>
      <vt:lpstr>Over-fitting and Under-fitting</vt:lpstr>
      <vt:lpstr>Regularization</vt:lpstr>
      <vt:lpstr>L2  Regularization</vt:lpstr>
      <vt:lpstr>Training logistic regression model with scikit-learn</vt:lpstr>
      <vt:lpstr>Advantages of logistic regression</vt:lpstr>
      <vt:lpstr>Disadvantages of logistic regression</vt:lpstr>
      <vt:lpstr>Support Vector Machine</vt:lpstr>
      <vt:lpstr>Maximum margin </vt:lpstr>
      <vt:lpstr>Non-linear Separable Data</vt:lpstr>
      <vt:lpstr>Non-linear separable case</vt:lpstr>
      <vt:lpstr>Objective Function</vt:lpstr>
      <vt:lpstr>Support Vector Machine (Kernels)</vt:lpstr>
      <vt:lpstr>Linear Kernel SVM</vt:lpstr>
      <vt:lpstr>Polynomial Kernel SVM</vt:lpstr>
      <vt:lpstr>Radial Kernel SVM</vt:lpstr>
      <vt:lpstr>SVM Advantages</vt:lpstr>
      <vt:lpstr>SVM Disadvantages</vt:lpstr>
      <vt:lpstr>Slide 41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254</cp:revision>
  <dcterms:created xsi:type="dcterms:W3CDTF">2013-10-21T21:58:54Z</dcterms:created>
  <dcterms:modified xsi:type="dcterms:W3CDTF">2018-12-26T07:57:48Z</dcterms:modified>
</cp:coreProperties>
</file>